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77" r:id="rId2"/>
    <p:sldId id="276" r:id="rId3"/>
    <p:sldId id="273" r:id="rId4"/>
    <p:sldId id="258" r:id="rId5"/>
  </p:sldIdLst>
  <p:sldSz cx="17279938" cy="97202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1">
          <p15:clr>
            <a:srgbClr val="A4A3A4"/>
          </p15:clr>
        </p15:guide>
        <p15:guide id="2" pos="54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93D5"/>
    <a:srgbClr val="0066FF"/>
    <a:srgbClr val="0000FF"/>
    <a:srgbClr val="87D2EF"/>
    <a:srgbClr val="94D6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1" d="100"/>
          <a:sy n="61" d="100"/>
        </p:scale>
        <p:origin x="499" y="62"/>
      </p:cViewPr>
      <p:guideLst>
        <p:guide orient="horz" pos="3061"/>
        <p:guide pos="54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159992" y="1590794"/>
            <a:ext cx="12959954" cy="3384092"/>
          </a:xfrm>
        </p:spPr>
        <p:txBody>
          <a:bodyPr anchor="b"/>
          <a:lstStyle>
            <a:lvl1pPr algn="ctr">
              <a:defRPr sz="8505"/>
            </a:lvl1pPr>
          </a:lstStyle>
          <a:p>
            <a:r>
              <a:rPr lang="zh-CN" altLang="en-US"/>
              <a:t>单击此处编辑母版标题样式</a:t>
            </a:r>
            <a:endParaRPr lang="en-US" dirty="0"/>
          </a:p>
        </p:txBody>
      </p:sp>
      <p:sp>
        <p:nvSpPr>
          <p:cNvPr id="3" name="Subtitle 2"/>
          <p:cNvSpPr>
            <a:spLocks noGrp="1"/>
          </p:cNvSpPr>
          <p:nvPr>
            <p:ph type="subTitle" idx="1"/>
          </p:nvPr>
        </p:nvSpPr>
        <p:spPr>
          <a:xfrm>
            <a:off x="2159992" y="5105389"/>
            <a:ext cx="12959954" cy="2346813"/>
          </a:xfrm>
        </p:spPr>
        <p:txBody>
          <a:bodyPr/>
          <a:lstStyle>
            <a:lvl1pPr marL="0" indent="0" algn="ctr">
              <a:buNone/>
              <a:defRPr sz="3400"/>
            </a:lvl1pPr>
            <a:lvl2pPr marL="647700" indent="0" algn="ctr">
              <a:buNone/>
              <a:defRPr sz="2835"/>
            </a:lvl2pPr>
            <a:lvl3pPr marL="1296035" indent="0" algn="ctr">
              <a:buNone/>
              <a:defRPr sz="2550"/>
            </a:lvl3pPr>
            <a:lvl4pPr marL="1943735" indent="0" algn="ctr">
              <a:buNone/>
              <a:defRPr sz="2270"/>
            </a:lvl4pPr>
            <a:lvl5pPr marL="2592070" indent="0" algn="ctr">
              <a:buNone/>
              <a:defRPr sz="2270"/>
            </a:lvl5pPr>
            <a:lvl6pPr marL="3239770" indent="0" algn="ctr">
              <a:buNone/>
              <a:defRPr sz="2270"/>
            </a:lvl6pPr>
            <a:lvl7pPr marL="3888105" indent="0" algn="ctr">
              <a:buNone/>
              <a:defRPr sz="2270"/>
            </a:lvl7pPr>
            <a:lvl8pPr marL="4535805" indent="0" algn="ctr">
              <a:buNone/>
              <a:defRPr sz="2270"/>
            </a:lvl8pPr>
            <a:lvl9pPr marL="5184140" indent="0" algn="ctr">
              <a:buNone/>
              <a:defRPr sz="227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97A4217-12CC-4607-B636-886614D82D6F}" type="datetimeFigureOut">
              <a:rPr lang="zh-CN" altLang="en-US" smtClean="0"/>
              <a:t>2022/5/23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F05DA29-46A5-4CB0-AD73-079756486813}"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97A4217-12CC-4607-B636-886614D82D6F}" type="datetimeFigureOut">
              <a:rPr lang="zh-CN" altLang="en-US" smtClean="0"/>
              <a:t>2022/5/23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F05DA29-46A5-4CB0-AD73-079756486813}"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365955" y="517514"/>
            <a:ext cx="3725987" cy="8237474"/>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187996" y="517514"/>
            <a:ext cx="10961961" cy="8237474"/>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97A4217-12CC-4607-B636-886614D82D6F}" type="datetimeFigureOut">
              <a:rPr lang="zh-CN" altLang="en-US" smtClean="0"/>
              <a:t>2022/5/23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F05DA29-46A5-4CB0-AD73-079756486813}"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918121" y="2228839"/>
            <a:ext cx="14903947" cy="1878802"/>
          </a:xfrm>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97A4217-12CC-4607-B636-886614D82D6F}" type="datetimeFigureOut">
              <a:rPr lang="zh-CN" altLang="en-US" smtClean="0"/>
              <a:t>2022/5/23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F05DA29-46A5-4CB0-AD73-079756486813}"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178996" y="2423317"/>
            <a:ext cx="14903947" cy="4043359"/>
          </a:xfrm>
        </p:spPr>
        <p:txBody>
          <a:bodyPr anchor="b"/>
          <a:lstStyle>
            <a:lvl1pPr>
              <a:defRPr sz="8505"/>
            </a:lvl1pPr>
          </a:lstStyle>
          <a:p>
            <a:r>
              <a:rPr lang="zh-CN" altLang="en-US"/>
              <a:t>单击此处编辑母版标题样式</a:t>
            </a:r>
            <a:endParaRPr lang="en-US" dirty="0"/>
          </a:p>
        </p:txBody>
      </p:sp>
      <p:sp>
        <p:nvSpPr>
          <p:cNvPr id="3" name="Text Placeholder 2"/>
          <p:cNvSpPr>
            <a:spLocks noGrp="1"/>
          </p:cNvSpPr>
          <p:nvPr>
            <p:ph type="body" idx="1"/>
          </p:nvPr>
        </p:nvSpPr>
        <p:spPr>
          <a:xfrm>
            <a:off x="1178996" y="6504927"/>
            <a:ext cx="14903947" cy="2126307"/>
          </a:xfrm>
        </p:spPr>
        <p:txBody>
          <a:bodyPr/>
          <a:lstStyle>
            <a:lvl1pPr marL="0" indent="0">
              <a:buNone/>
              <a:defRPr sz="3400">
                <a:solidFill>
                  <a:schemeClr val="tx1">
                    <a:tint val="75000"/>
                  </a:schemeClr>
                </a:solidFill>
              </a:defRPr>
            </a:lvl1pPr>
            <a:lvl2pPr marL="647700" indent="0">
              <a:buNone/>
              <a:defRPr sz="2835">
                <a:solidFill>
                  <a:schemeClr val="tx1">
                    <a:tint val="75000"/>
                  </a:schemeClr>
                </a:solidFill>
              </a:defRPr>
            </a:lvl2pPr>
            <a:lvl3pPr marL="1296035" indent="0">
              <a:buNone/>
              <a:defRPr sz="2550">
                <a:solidFill>
                  <a:schemeClr val="tx1">
                    <a:tint val="75000"/>
                  </a:schemeClr>
                </a:solidFill>
              </a:defRPr>
            </a:lvl3pPr>
            <a:lvl4pPr marL="1943735" indent="0">
              <a:buNone/>
              <a:defRPr sz="2270">
                <a:solidFill>
                  <a:schemeClr val="tx1">
                    <a:tint val="75000"/>
                  </a:schemeClr>
                </a:solidFill>
              </a:defRPr>
            </a:lvl4pPr>
            <a:lvl5pPr marL="2592070" indent="0">
              <a:buNone/>
              <a:defRPr sz="2270">
                <a:solidFill>
                  <a:schemeClr val="tx1">
                    <a:tint val="75000"/>
                  </a:schemeClr>
                </a:solidFill>
              </a:defRPr>
            </a:lvl5pPr>
            <a:lvl6pPr marL="3239770" indent="0">
              <a:buNone/>
              <a:defRPr sz="2270">
                <a:solidFill>
                  <a:schemeClr val="tx1">
                    <a:tint val="75000"/>
                  </a:schemeClr>
                </a:solidFill>
              </a:defRPr>
            </a:lvl6pPr>
            <a:lvl7pPr marL="3888105" indent="0">
              <a:buNone/>
              <a:defRPr sz="2270">
                <a:solidFill>
                  <a:schemeClr val="tx1">
                    <a:tint val="75000"/>
                  </a:schemeClr>
                </a:solidFill>
              </a:defRPr>
            </a:lvl7pPr>
            <a:lvl8pPr marL="4535805" indent="0">
              <a:buNone/>
              <a:defRPr sz="2270">
                <a:solidFill>
                  <a:schemeClr val="tx1">
                    <a:tint val="75000"/>
                  </a:schemeClr>
                </a:solidFill>
              </a:defRPr>
            </a:lvl8pPr>
            <a:lvl9pPr marL="5184140" indent="0">
              <a:buNone/>
              <a:defRPr sz="227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97A4217-12CC-4607-B636-886614D82D6F}" type="datetimeFigureOut">
              <a:rPr lang="zh-CN" altLang="en-US" smtClean="0"/>
              <a:t>2022/5/23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F05DA29-46A5-4CB0-AD73-079756486813}"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187996" y="2587570"/>
            <a:ext cx="7343974" cy="616741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8747968" y="2587570"/>
            <a:ext cx="7343974" cy="616741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897A4217-12CC-4607-B636-886614D82D6F}" type="datetimeFigureOut">
              <a:rPr lang="zh-CN" altLang="en-US" smtClean="0"/>
              <a:t>2022/5/23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F05DA29-46A5-4CB0-AD73-079756486813}"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190246" y="517514"/>
            <a:ext cx="14903947" cy="187880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190247" y="2382815"/>
            <a:ext cx="7310223" cy="1167781"/>
          </a:xfrm>
        </p:spPr>
        <p:txBody>
          <a:bodyPr anchor="b"/>
          <a:lstStyle>
            <a:lvl1pPr marL="0" indent="0">
              <a:buNone/>
              <a:defRPr sz="3400" b="1"/>
            </a:lvl1pPr>
            <a:lvl2pPr marL="647700" indent="0">
              <a:buNone/>
              <a:defRPr sz="2835" b="1"/>
            </a:lvl2pPr>
            <a:lvl3pPr marL="1296035" indent="0">
              <a:buNone/>
              <a:defRPr sz="2550" b="1"/>
            </a:lvl3pPr>
            <a:lvl4pPr marL="1943735" indent="0">
              <a:buNone/>
              <a:defRPr sz="2270" b="1"/>
            </a:lvl4pPr>
            <a:lvl5pPr marL="2592070" indent="0">
              <a:buNone/>
              <a:defRPr sz="2270" b="1"/>
            </a:lvl5pPr>
            <a:lvl6pPr marL="3239770" indent="0">
              <a:buNone/>
              <a:defRPr sz="2270" b="1"/>
            </a:lvl6pPr>
            <a:lvl7pPr marL="3888105" indent="0">
              <a:buNone/>
              <a:defRPr sz="2270" b="1"/>
            </a:lvl7pPr>
            <a:lvl8pPr marL="4535805" indent="0">
              <a:buNone/>
              <a:defRPr sz="2270" b="1"/>
            </a:lvl8pPr>
            <a:lvl9pPr marL="5184140" indent="0">
              <a:buNone/>
              <a:defRPr sz="2270" b="1"/>
            </a:lvl9pPr>
          </a:lstStyle>
          <a:p>
            <a:pPr lvl="0"/>
            <a:r>
              <a:rPr lang="zh-CN" altLang="en-US"/>
              <a:t>单击此处编辑母版文本样式</a:t>
            </a:r>
          </a:p>
        </p:txBody>
      </p:sp>
      <p:sp>
        <p:nvSpPr>
          <p:cNvPr id="4" name="Content Placeholder 3"/>
          <p:cNvSpPr>
            <a:spLocks noGrp="1"/>
          </p:cNvSpPr>
          <p:nvPr>
            <p:ph sz="half" idx="2"/>
          </p:nvPr>
        </p:nvSpPr>
        <p:spPr>
          <a:xfrm>
            <a:off x="1190247" y="3550596"/>
            <a:ext cx="7310223" cy="522239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8747969" y="2382815"/>
            <a:ext cx="7346224" cy="1167781"/>
          </a:xfrm>
        </p:spPr>
        <p:txBody>
          <a:bodyPr anchor="b"/>
          <a:lstStyle>
            <a:lvl1pPr marL="0" indent="0">
              <a:buNone/>
              <a:defRPr sz="3400" b="1"/>
            </a:lvl1pPr>
            <a:lvl2pPr marL="647700" indent="0">
              <a:buNone/>
              <a:defRPr sz="2835" b="1"/>
            </a:lvl2pPr>
            <a:lvl3pPr marL="1296035" indent="0">
              <a:buNone/>
              <a:defRPr sz="2550" b="1"/>
            </a:lvl3pPr>
            <a:lvl4pPr marL="1943735" indent="0">
              <a:buNone/>
              <a:defRPr sz="2270" b="1"/>
            </a:lvl4pPr>
            <a:lvl5pPr marL="2592070" indent="0">
              <a:buNone/>
              <a:defRPr sz="2270" b="1"/>
            </a:lvl5pPr>
            <a:lvl6pPr marL="3239770" indent="0">
              <a:buNone/>
              <a:defRPr sz="2270" b="1"/>
            </a:lvl6pPr>
            <a:lvl7pPr marL="3888105" indent="0">
              <a:buNone/>
              <a:defRPr sz="2270" b="1"/>
            </a:lvl7pPr>
            <a:lvl8pPr marL="4535805" indent="0">
              <a:buNone/>
              <a:defRPr sz="2270" b="1"/>
            </a:lvl8pPr>
            <a:lvl9pPr marL="5184140" indent="0">
              <a:buNone/>
              <a:defRPr sz="2270" b="1"/>
            </a:lvl9pPr>
          </a:lstStyle>
          <a:p>
            <a:pPr lvl="0"/>
            <a:r>
              <a:rPr lang="zh-CN" altLang="en-US"/>
              <a:t>单击此处编辑母版文本样式</a:t>
            </a:r>
          </a:p>
        </p:txBody>
      </p:sp>
      <p:sp>
        <p:nvSpPr>
          <p:cNvPr id="6" name="Content Placeholder 5"/>
          <p:cNvSpPr>
            <a:spLocks noGrp="1"/>
          </p:cNvSpPr>
          <p:nvPr>
            <p:ph sz="quarter" idx="4"/>
          </p:nvPr>
        </p:nvSpPr>
        <p:spPr>
          <a:xfrm>
            <a:off x="8747969" y="3550596"/>
            <a:ext cx="7346224" cy="522239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897A4217-12CC-4607-B636-886614D82D6F}" type="datetimeFigureOut">
              <a:rPr lang="zh-CN" altLang="en-US" smtClean="0"/>
              <a:t>2022/5/23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F05DA29-46A5-4CB0-AD73-079756486813}"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97A4217-12CC-4607-B636-886614D82D6F}" type="datetimeFigureOut">
              <a:rPr lang="zh-CN" altLang="en-US" smtClean="0"/>
              <a:t>2022/5/23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F05DA29-46A5-4CB0-AD73-079756486813}"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7A4217-12CC-4607-B636-886614D82D6F}" type="datetimeFigureOut">
              <a:rPr lang="zh-CN" altLang="en-US" smtClean="0"/>
              <a:t>2022/5/23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F05DA29-46A5-4CB0-AD73-079756486813}"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190247" y="648018"/>
            <a:ext cx="5573229" cy="2268061"/>
          </a:xfrm>
        </p:spPr>
        <p:txBody>
          <a:bodyPr anchor="b"/>
          <a:lstStyle>
            <a:lvl1pPr>
              <a:defRPr sz="4535"/>
            </a:lvl1pPr>
          </a:lstStyle>
          <a:p>
            <a:r>
              <a:rPr lang="zh-CN" altLang="en-US"/>
              <a:t>单击此处编辑母版标题样式</a:t>
            </a:r>
            <a:endParaRPr lang="en-US" dirty="0"/>
          </a:p>
        </p:txBody>
      </p:sp>
      <p:sp>
        <p:nvSpPr>
          <p:cNvPr id="3" name="Content Placeholder 2"/>
          <p:cNvSpPr>
            <a:spLocks noGrp="1"/>
          </p:cNvSpPr>
          <p:nvPr>
            <p:ph idx="1"/>
          </p:nvPr>
        </p:nvSpPr>
        <p:spPr>
          <a:xfrm>
            <a:off x="7346224" y="1399539"/>
            <a:ext cx="8747969" cy="6907687"/>
          </a:xfrm>
        </p:spPr>
        <p:txBody>
          <a:bodyPr/>
          <a:lstStyle>
            <a:lvl1pPr>
              <a:defRPr sz="4535"/>
            </a:lvl1pPr>
            <a:lvl2pPr>
              <a:defRPr sz="3970"/>
            </a:lvl2pPr>
            <a:lvl3pPr>
              <a:defRPr sz="3400"/>
            </a:lvl3pPr>
            <a:lvl4pPr>
              <a:defRPr sz="2835"/>
            </a:lvl4pPr>
            <a:lvl5pPr>
              <a:defRPr sz="2835"/>
            </a:lvl5pPr>
            <a:lvl6pPr>
              <a:defRPr sz="2835"/>
            </a:lvl6pPr>
            <a:lvl7pPr>
              <a:defRPr sz="2835"/>
            </a:lvl7pPr>
            <a:lvl8pPr>
              <a:defRPr sz="2835"/>
            </a:lvl8pPr>
            <a:lvl9pPr>
              <a:defRPr sz="2835"/>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1190247" y="2916079"/>
            <a:ext cx="5573229" cy="5402397"/>
          </a:xfrm>
        </p:spPr>
        <p:txBody>
          <a:bodyPr/>
          <a:lstStyle>
            <a:lvl1pPr marL="0" indent="0">
              <a:buNone/>
              <a:defRPr sz="2270"/>
            </a:lvl1pPr>
            <a:lvl2pPr marL="647700" indent="0">
              <a:buNone/>
              <a:defRPr sz="1985"/>
            </a:lvl2pPr>
            <a:lvl3pPr marL="1296035" indent="0">
              <a:buNone/>
              <a:defRPr sz="1700"/>
            </a:lvl3pPr>
            <a:lvl4pPr marL="1943735" indent="0">
              <a:buNone/>
              <a:defRPr sz="1415"/>
            </a:lvl4pPr>
            <a:lvl5pPr marL="2592070" indent="0">
              <a:buNone/>
              <a:defRPr sz="1415"/>
            </a:lvl5pPr>
            <a:lvl6pPr marL="3239770" indent="0">
              <a:buNone/>
              <a:defRPr sz="1415"/>
            </a:lvl6pPr>
            <a:lvl7pPr marL="3888105" indent="0">
              <a:buNone/>
              <a:defRPr sz="1415"/>
            </a:lvl7pPr>
            <a:lvl8pPr marL="4535805" indent="0">
              <a:buNone/>
              <a:defRPr sz="1415"/>
            </a:lvl8pPr>
            <a:lvl9pPr marL="5184140" indent="0">
              <a:buNone/>
              <a:defRPr sz="141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97A4217-12CC-4607-B636-886614D82D6F}" type="datetimeFigureOut">
              <a:rPr lang="zh-CN" altLang="en-US" smtClean="0"/>
              <a:t>2022/5/23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F05DA29-46A5-4CB0-AD73-079756486813}"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190247" y="648018"/>
            <a:ext cx="5573229" cy="2268061"/>
          </a:xfrm>
        </p:spPr>
        <p:txBody>
          <a:bodyPr anchor="b"/>
          <a:lstStyle>
            <a:lvl1pPr>
              <a:defRPr sz="453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7346224" y="1399539"/>
            <a:ext cx="8747969" cy="6907687"/>
          </a:xfrm>
        </p:spPr>
        <p:txBody>
          <a:bodyPr anchor="t"/>
          <a:lstStyle>
            <a:lvl1pPr marL="0" indent="0">
              <a:buNone/>
              <a:defRPr sz="4535"/>
            </a:lvl1pPr>
            <a:lvl2pPr marL="647700" indent="0">
              <a:buNone/>
              <a:defRPr sz="3970"/>
            </a:lvl2pPr>
            <a:lvl3pPr marL="1296035" indent="0">
              <a:buNone/>
              <a:defRPr sz="3400"/>
            </a:lvl3pPr>
            <a:lvl4pPr marL="1943735" indent="0">
              <a:buNone/>
              <a:defRPr sz="2835"/>
            </a:lvl4pPr>
            <a:lvl5pPr marL="2592070" indent="0">
              <a:buNone/>
              <a:defRPr sz="2835"/>
            </a:lvl5pPr>
            <a:lvl6pPr marL="3239770" indent="0">
              <a:buNone/>
              <a:defRPr sz="2835"/>
            </a:lvl6pPr>
            <a:lvl7pPr marL="3888105" indent="0">
              <a:buNone/>
              <a:defRPr sz="2835"/>
            </a:lvl7pPr>
            <a:lvl8pPr marL="4535805" indent="0">
              <a:buNone/>
              <a:defRPr sz="2835"/>
            </a:lvl8pPr>
            <a:lvl9pPr marL="5184140" indent="0">
              <a:buNone/>
              <a:defRPr sz="2835"/>
            </a:lvl9pPr>
          </a:lstStyle>
          <a:p>
            <a:r>
              <a:rPr lang="zh-CN" altLang="en-US"/>
              <a:t>单击图标添加图片</a:t>
            </a:r>
            <a:endParaRPr lang="en-US" dirty="0"/>
          </a:p>
        </p:txBody>
      </p:sp>
      <p:sp>
        <p:nvSpPr>
          <p:cNvPr id="4" name="Text Placeholder 3"/>
          <p:cNvSpPr>
            <a:spLocks noGrp="1"/>
          </p:cNvSpPr>
          <p:nvPr>
            <p:ph type="body" sz="half" idx="2"/>
          </p:nvPr>
        </p:nvSpPr>
        <p:spPr>
          <a:xfrm>
            <a:off x="1190247" y="2916079"/>
            <a:ext cx="5573229" cy="5402397"/>
          </a:xfrm>
        </p:spPr>
        <p:txBody>
          <a:bodyPr/>
          <a:lstStyle>
            <a:lvl1pPr marL="0" indent="0">
              <a:buNone/>
              <a:defRPr sz="2270"/>
            </a:lvl1pPr>
            <a:lvl2pPr marL="647700" indent="0">
              <a:buNone/>
              <a:defRPr sz="1985"/>
            </a:lvl2pPr>
            <a:lvl3pPr marL="1296035" indent="0">
              <a:buNone/>
              <a:defRPr sz="1700"/>
            </a:lvl3pPr>
            <a:lvl4pPr marL="1943735" indent="0">
              <a:buNone/>
              <a:defRPr sz="1415"/>
            </a:lvl4pPr>
            <a:lvl5pPr marL="2592070" indent="0">
              <a:buNone/>
              <a:defRPr sz="1415"/>
            </a:lvl5pPr>
            <a:lvl6pPr marL="3239770" indent="0">
              <a:buNone/>
              <a:defRPr sz="1415"/>
            </a:lvl6pPr>
            <a:lvl7pPr marL="3888105" indent="0">
              <a:buNone/>
              <a:defRPr sz="1415"/>
            </a:lvl7pPr>
            <a:lvl8pPr marL="4535805" indent="0">
              <a:buNone/>
              <a:defRPr sz="1415"/>
            </a:lvl8pPr>
            <a:lvl9pPr marL="5184140" indent="0">
              <a:buNone/>
              <a:defRPr sz="141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97A4217-12CC-4607-B636-886614D82D6F}" type="datetimeFigureOut">
              <a:rPr lang="zh-CN" altLang="en-US" smtClean="0"/>
              <a:t>2022/5/23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F05DA29-46A5-4CB0-AD73-079756486813}"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716" y="4506584"/>
            <a:ext cx="14903947" cy="187880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187996" y="2587570"/>
            <a:ext cx="14903947" cy="616741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1187996" y="9009244"/>
            <a:ext cx="3887986" cy="517514"/>
          </a:xfrm>
          <a:prstGeom prst="rect">
            <a:avLst/>
          </a:prstGeom>
        </p:spPr>
        <p:txBody>
          <a:bodyPr vert="horz" lIns="91440" tIns="45720" rIns="91440" bIns="45720" rtlCol="0" anchor="ctr"/>
          <a:lstStyle>
            <a:lvl1pPr algn="l">
              <a:defRPr sz="1700">
                <a:solidFill>
                  <a:schemeClr val="tx1">
                    <a:tint val="75000"/>
                  </a:schemeClr>
                </a:solidFill>
              </a:defRPr>
            </a:lvl1pPr>
          </a:lstStyle>
          <a:p>
            <a:fld id="{897A4217-12CC-4607-B636-886614D82D6F}" type="datetimeFigureOut">
              <a:rPr lang="zh-CN" altLang="en-US" smtClean="0"/>
              <a:t>2022/5/23</a:t>
            </a:fld>
            <a:endParaRPr lang="zh-CN" altLang="en-US"/>
          </a:p>
        </p:txBody>
      </p:sp>
      <p:sp>
        <p:nvSpPr>
          <p:cNvPr id="5" name="Footer Placeholder 4"/>
          <p:cNvSpPr>
            <a:spLocks noGrp="1"/>
          </p:cNvSpPr>
          <p:nvPr>
            <p:ph type="ftr" sz="quarter" idx="3"/>
          </p:nvPr>
        </p:nvSpPr>
        <p:spPr>
          <a:xfrm>
            <a:off x="5723980" y="9009244"/>
            <a:ext cx="5831979" cy="517514"/>
          </a:xfrm>
          <a:prstGeom prst="rect">
            <a:avLst/>
          </a:prstGeom>
        </p:spPr>
        <p:txBody>
          <a:bodyPr vert="horz" lIns="91440" tIns="45720" rIns="91440" bIns="45720" rtlCol="0" anchor="ctr"/>
          <a:lstStyle>
            <a:lvl1pPr algn="ctr">
              <a:defRPr sz="17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2203956" y="9009244"/>
            <a:ext cx="3887986" cy="517514"/>
          </a:xfrm>
          <a:prstGeom prst="rect">
            <a:avLst/>
          </a:prstGeom>
        </p:spPr>
        <p:txBody>
          <a:bodyPr vert="horz" lIns="91440" tIns="45720" rIns="91440" bIns="45720" rtlCol="0" anchor="ctr"/>
          <a:lstStyle>
            <a:lvl1pPr algn="r">
              <a:defRPr sz="1700">
                <a:solidFill>
                  <a:schemeClr val="tx1">
                    <a:tint val="75000"/>
                  </a:schemeClr>
                </a:solidFill>
              </a:defRPr>
            </a:lvl1pPr>
          </a:lstStyle>
          <a:p>
            <a:fld id="{6F05DA29-46A5-4CB0-AD73-07975648681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296035" rtl="0" eaLnBrk="1" latinLnBrk="0" hangingPunct="1">
        <a:lnSpc>
          <a:spcPct val="90000"/>
        </a:lnSpc>
        <a:spcBef>
          <a:spcPct val="0"/>
        </a:spcBef>
        <a:buNone/>
        <a:defRPr sz="6235" kern="1200">
          <a:solidFill>
            <a:schemeClr val="tx1"/>
          </a:solidFill>
          <a:latin typeface="+mj-lt"/>
          <a:ea typeface="+mj-ea"/>
          <a:cs typeface="+mj-cs"/>
        </a:defRPr>
      </a:lvl1pPr>
    </p:titleStyle>
    <p:bodyStyle>
      <a:lvl1pPr marL="323850" indent="-323850" algn="l" defTabSz="1296035" rtl="0" eaLnBrk="1" latinLnBrk="0" hangingPunct="1">
        <a:lnSpc>
          <a:spcPct val="90000"/>
        </a:lnSpc>
        <a:spcBef>
          <a:spcPts val="1415"/>
        </a:spcBef>
        <a:buFont typeface="Arial" panose="020B0604020202020204" pitchFamily="34" charset="0"/>
        <a:buChar char="•"/>
        <a:defRPr sz="3970" kern="1200">
          <a:solidFill>
            <a:schemeClr val="tx1"/>
          </a:solidFill>
          <a:latin typeface="+mn-lt"/>
          <a:ea typeface="+mn-ea"/>
          <a:cs typeface="+mn-cs"/>
        </a:defRPr>
      </a:lvl1pPr>
      <a:lvl2pPr marL="972185" indent="-323850" algn="l" defTabSz="1296035" rtl="0" eaLnBrk="1" latinLnBrk="0" hangingPunct="1">
        <a:lnSpc>
          <a:spcPct val="90000"/>
        </a:lnSpc>
        <a:spcBef>
          <a:spcPts val="710"/>
        </a:spcBef>
        <a:buFont typeface="Arial" panose="020B0604020202020204" pitchFamily="34" charset="0"/>
        <a:buChar char="•"/>
        <a:defRPr sz="3400" kern="1200">
          <a:solidFill>
            <a:schemeClr val="tx1"/>
          </a:solidFill>
          <a:latin typeface="+mn-lt"/>
          <a:ea typeface="+mn-ea"/>
          <a:cs typeface="+mn-cs"/>
        </a:defRPr>
      </a:lvl2pPr>
      <a:lvl3pPr marL="1619885" indent="-323850" algn="l" defTabSz="1296035" rtl="0" eaLnBrk="1" latinLnBrk="0" hangingPunct="1">
        <a:lnSpc>
          <a:spcPct val="90000"/>
        </a:lnSpc>
        <a:spcBef>
          <a:spcPts val="710"/>
        </a:spcBef>
        <a:buFont typeface="Arial" panose="020B0604020202020204" pitchFamily="34" charset="0"/>
        <a:buChar char="•"/>
        <a:defRPr sz="2835" kern="1200">
          <a:solidFill>
            <a:schemeClr val="tx1"/>
          </a:solidFill>
          <a:latin typeface="+mn-lt"/>
          <a:ea typeface="+mn-ea"/>
          <a:cs typeface="+mn-cs"/>
        </a:defRPr>
      </a:lvl3pPr>
      <a:lvl4pPr marL="2268220" indent="-323850" algn="l" defTabSz="1296035" rtl="0" eaLnBrk="1" latinLnBrk="0" hangingPunct="1">
        <a:lnSpc>
          <a:spcPct val="90000"/>
        </a:lnSpc>
        <a:spcBef>
          <a:spcPts val="710"/>
        </a:spcBef>
        <a:buFont typeface="Arial" panose="020B0604020202020204" pitchFamily="34" charset="0"/>
        <a:buChar char="•"/>
        <a:defRPr sz="2550" kern="1200">
          <a:solidFill>
            <a:schemeClr val="tx1"/>
          </a:solidFill>
          <a:latin typeface="+mn-lt"/>
          <a:ea typeface="+mn-ea"/>
          <a:cs typeface="+mn-cs"/>
        </a:defRPr>
      </a:lvl4pPr>
      <a:lvl5pPr marL="2915920" indent="-323850" algn="l" defTabSz="1296035" rtl="0" eaLnBrk="1" latinLnBrk="0" hangingPunct="1">
        <a:lnSpc>
          <a:spcPct val="90000"/>
        </a:lnSpc>
        <a:spcBef>
          <a:spcPts val="710"/>
        </a:spcBef>
        <a:buFont typeface="Arial" panose="020B0604020202020204" pitchFamily="34" charset="0"/>
        <a:buChar char="•"/>
        <a:defRPr sz="2550" kern="1200">
          <a:solidFill>
            <a:schemeClr val="tx1"/>
          </a:solidFill>
          <a:latin typeface="+mn-lt"/>
          <a:ea typeface="+mn-ea"/>
          <a:cs typeface="+mn-cs"/>
        </a:defRPr>
      </a:lvl5pPr>
      <a:lvl6pPr marL="3564255" indent="-323850" algn="l" defTabSz="1296035" rtl="0" eaLnBrk="1" latinLnBrk="0" hangingPunct="1">
        <a:lnSpc>
          <a:spcPct val="90000"/>
        </a:lnSpc>
        <a:spcBef>
          <a:spcPts val="710"/>
        </a:spcBef>
        <a:buFont typeface="Arial" panose="020B0604020202020204" pitchFamily="34" charset="0"/>
        <a:buChar char="•"/>
        <a:defRPr sz="2550" kern="1200">
          <a:solidFill>
            <a:schemeClr val="tx1"/>
          </a:solidFill>
          <a:latin typeface="+mn-lt"/>
          <a:ea typeface="+mn-ea"/>
          <a:cs typeface="+mn-cs"/>
        </a:defRPr>
      </a:lvl6pPr>
      <a:lvl7pPr marL="4211955" indent="-323850" algn="l" defTabSz="1296035" rtl="0" eaLnBrk="1" latinLnBrk="0" hangingPunct="1">
        <a:lnSpc>
          <a:spcPct val="90000"/>
        </a:lnSpc>
        <a:spcBef>
          <a:spcPts val="710"/>
        </a:spcBef>
        <a:buFont typeface="Arial" panose="020B0604020202020204" pitchFamily="34" charset="0"/>
        <a:buChar char="•"/>
        <a:defRPr sz="2550" kern="1200">
          <a:solidFill>
            <a:schemeClr val="tx1"/>
          </a:solidFill>
          <a:latin typeface="+mn-lt"/>
          <a:ea typeface="+mn-ea"/>
          <a:cs typeface="+mn-cs"/>
        </a:defRPr>
      </a:lvl7pPr>
      <a:lvl8pPr marL="4859655" indent="-323850" algn="l" defTabSz="1296035" rtl="0" eaLnBrk="1" latinLnBrk="0" hangingPunct="1">
        <a:lnSpc>
          <a:spcPct val="90000"/>
        </a:lnSpc>
        <a:spcBef>
          <a:spcPts val="710"/>
        </a:spcBef>
        <a:buFont typeface="Arial" panose="020B0604020202020204" pitchFamily="34" charset="0"/>
        <a:buChar char="•"/>
        <a:defRPr sz="2550" kern="1200">
          <a:solidFill>
            <a:schemeClr val="tx1"/>
          </a:solidFill>
          <a:latin typeface="+mn-lt"/>
          <a:ea typeface="+mn-ea"/>
          <a:cs typeface="+mn-cs"/>
        </a:defRPr>
      </a:lvl8pPr>
      <a:lvl9pPr marL="5507990" indent="-323850" algn="l" defTabSz="1296035" rtl="0" eaLnBrk="1" latinLnBrk="0" hangingPunct="1">
        <a:lnSpc>
          <a:spcPct val="90000"/>
        </a:lnSpc>
        <a:spcBef>
          <a:spcPts val="710"/>
        </a:spcBef>
        <a:buFont typeface="Arial" panose="020B0604020202020204" pitchFamily="34" charset="0"/>
        <a:buChar char="•"/>
        <a:defRPr sz="2550" kern="1200">
          <a:solidFill>
            <a:schemeClr val="tx1"/>
          </a:solidFill>
          <a:latin typeface="+mn-lt"/>
          <a:ea typeface="+mn-ea"/>
          <a:cs typeface="+mn-cs"/>
        </a:defRPr>
      </a:lvl9pPr>
    </p:bodyStyle>
    <p:otherStyle>
      <a:defPPr>
        <a:defRPr lang="en-US"/>
      </a:defPPr>
      <a:lvl1pPr marL="0" algn="l" defTabSz="1296035" rtl="0" eaLnBrk="1" latinLnBrk="0" hangingPunct="1">
        <a:defRPr sz="2550" kern="1200">
          <a:solidFill>
            <a:schemeClr val="tx1"/>
          </a:solidFill>
          <a:latin typeface="+mn-lt"/>
          <a:ea typeface="+mn-ea"/>
          <a:cs typeface="+mn-cs"/>
        </a:defRPr>
      </a:lvl1pPr>
      <a:lvl2pPr marL="647700" algn="l" defTabSz="1296035" rtl="0" eaLnBrk="1" latinLnBrk="0" hangingPunct="1">
        <a:defRPr sz="2550" kern="1200">
          <a:solidFill>
            <a:schemeClr val="tx1"/>
          </a:solidFill>
          <a:latin typeface="+mn-lt"/>
          <a:ea typeface="+mn-ea"/>
          <a:cs typeface="+mn-cs"/>
        </a:defRPr>
      </a:lvl2pPr>
      <a:lvl3pPr marL="1296035" algn="l" defTabSz="1296035" rtl="0" eaLnBrk="1" latinLnBrk="0" hangingPunct="1">
        <a:defRPr sz="2550" kern="1200">
          <a:solidFill>
            <a:schemeClr val="tx1"/>
          </a:solidFill>
          <a:latin typeface="+mn-lt"/>
          <a:ea typeface="+mn-ea"/>
          <a:cs typeface="+mn-cs"/>
        </a:defRPr>
      </a:lvl3pPr>
      <a:lvl4pPr marL="1943735" algn="l" defTabSz="1296035" rtl="0" eaLnBrk="1" latinLnBrk="0" hangingPunct="1">
        <a:defRPr sz="2550" kern="1200">
          <a:solidFill>
            <a:schemeClr val="tx1"/>
          </a:solidFill>
          <a:latin typeface="+mn-lt"/>
          <a:ea typeface="+mn-ea"/>
          <a:cs typeface="+mn-cs"/>
        </a:defRPr>
      </a:lvl4pPr>
      <a:lvl5pPr marL="2592070" algn="l" defTabSz="1296035" rtl="0" eaLnBrk="1" latinLnBrk="0" hangingPunct="1">
        <a:defRPr sz="2550" kern="1200">
          <a:solidFill>
            <a:schemeClr val="tx1"/>
          </a:solidFill>
          <a:latin typeface="+mn-lt"/>
          <a:ea typeface="+mn-ea"/>
          <a:cs typeface="+mn-cs"/>
        </a:defRPr>
      </a:lvl5pPr>
      <a:lvl6pPr marL="3239770" algn="l" defTabSz="1296035" rtl="0" eaLnBrk="1" latinLnBrk="0" hangingPunct="1">
        <a:defRPr sz="2550" kern="1200">
          <a:solidFill>
            <a:schemeClr val="tx1"/>
          </a:solidFill>
          <a:latin typeface="+mn-lt"/>
          <a:ea typeface="+mn-ea"/>
          <a:cs typeface="+mn-cs"/>
        </a:defRPr>
      </a:lvl6pPr>
      <a:lvl7pPr marL="3888105" algn="l" defTabSz="1296035" rtl="0" eaLnBrk="1" latinLnBrk="0" hangingPunct="1">
        <a:defRPr sz="2550" kern="1200">
          <a:solidFill>
            <a:schemeClr val="tx1"/>
          </a:solidFill>
          <a:latin typeface="+mn-lt"/>
          <a:ea typeface="+mn-ea"/>
          <a:cs typeface="+mn-cs"/>
        </a:defRPr>
      </a:lvl7pPr>
      <a:lvl8pPr marL="4535805" algn="l" defTabSz="1296035" rtl="0" eaLnBrk="1" latinLnBrk="0" hangingPunct="1">
        <a:defRPr sz="2550" kern="1200">
          <a:solidFill>
            <a:schemeClr val="tx1"/>
          </a:solidFill>
          <a:latin typeface="+mn-lt"/>
          <a:ea typeface="+mn-ea"/>
          <a:cs typeface="+mn-cs"/>
        </a:defRPr>
      </a:lvl8pPr>
      <a:lvl9pPr marL="5184140" algn="l" defTabSz="1296035" rtl="0" eaLnBrk="1" latinLnBrk="0" hangingPunct="1">
        <a:defRPr sz="25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p:cNvSpPr/>
          <p:nvPr/>
        </p:nvSpPr>
        <p:spPr>
          <a:xfrm>
            <a:off x="541845" y="1509769"/>
            <a:ext cx="16242888" cy="4046219"/>
          </a:xfrm>
          <a:prstGeom prst="roundRect">
            <a:avLst>
              <a:gd name="adj" fmla="val 13026"/>
            </a:avLst>
          </a:prstGeom>
          <a:gradFill>
            <a:gsLst>
              <a:gs pos="33000">
                <a:schemeClr val="accent1">
                  <a:lumMod val="5000"/>
                  <a:lumOff val="95000"/>
                  <a:alpha val="89000"/>
                </a:schemeClr>
              </a:gs>
              <a:gs pos="100000">
                <a:srgbClr val="87D2E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 name="标题 1"/>
          <p:cNvSpPr txBox="1"/>
          <p:nvPr/>
        </p:nvSpPr>
        <p:spPr>
          <a:xfrm>
            <a:off x="-23632" y="1588644"/>
            <a:ext cx="16785045" cy="1266596"/>
          </a:xfrm>
          <a:prstGeom prst="rect">
            <a:avLst/>
          </a:prstGeom>
          <a:ln>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5400" b="1" dirty="0">
                <a:ln w="15875">
                  <a:noFill/>
                </a:ln>
                <a:solidFill>
                  <a:srgbClr val="FF0000"/>
                </a:solidFill>
                <a:latin typeface="微软雅黑" panose="020B0503020204020204" pitchFamily="34" charset="-122"/>
                <a:ea typeface="微软雅黑" panose="020B0503020204020204" pitchFamily="34" charset="-122"/>
              </a:rPr>
              <a:t>2022</a:t>
            </a:r>
            <a:r>
              <a:rPr lang="zh-CN" altLang="en-US" sz="5400" b="1" dirty="0">
                <a:ln w="15875">
                  <a:noFill/>
                </a:ln>
                <a:solidFill>
                  <a:srgbClr val="FF0000"/>
                </a:solidFill>
                <a:latin typeface="微软雅黑" panose="020B0503020204020204" pitchFamily="34" charset="-122"/>
                <a:ea typeface="微软雅黑" panose="020B0503020204020204" pitchFamily="34" charset="-122"/>
              </a:rPr>
              <a:t>届硕士研究生学位论文答辩会</a:t>
            </a:r>
          </a:p>
        </p:txBody>
      </p:sp>
      <p:sp>
        <p:nvSpPr>
          <p:cNvPr id="6" name="副标题 2"/>
          <p:cNvSpPr txBox="1"/>
          <p:nvPr/>
        </p:nvSpPr>
        <p:spPr>
          <a:xfrm>
            <a:off x="506707" y="2668645"/>
            <a:ext cx="16313163" cy="8642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b="1" dirty="0">
                <a:latin typeface="微软雅黑" panose="020B0503020204020204" pitchFamily="34" charset="-122"/>
                <a:ea typeface="微软雅黑" panose="020B0503020204020204" pitchFamily="34" charset="-122"/>
              </a:rPr>
              <a:t>时间：</a:t>
            </a:r>
            <a:r>
              <a:rPr lang="en-US" altLang="zh-CN" b="1" dirty="0">
                <a:latin typeface="微软雅黑" panose="020B0503020204020204" pitchFamily="34" charset="-122"/>
                <a:ea typeface="微软雅黑" panose="020B0503020204020204" pitchFamily="34" charset="-122"/>
              </a:rPr>
              <a:t>5</a:t>
            </a:r>
            <a:r>
              <a:rPr lang="zh-CN" altLang="en-US" b="1" dirty="0">
                <a:latin typeface="微软雅黑" panose="020B0503020204020204" pitchFamily="34" charset="-122"/>
                <a:ea typeface="微软雅黑" panose="020B0503020204020204" pitchFamily="34" charset="-122"/>
              </a:rPr>
              <a:t>月</a:t>
            </a:r>
            <a:r>
              <a:rPr lang="en-US" altLang="zh-CN" b="1" dirty="0">
                <a:latin typeface="微软雅黑" panose="020B0503020204020204" pitchFamily="34" charset="-122"/>
                <a:ea typeface="微软雅黑" panose="020B0503020204020204" pitchFamily="34" charset="-122"/>
              </a:rPr>
              <a:t>23</a:t>
            </a:r>
            <a:r>
              <a:rPr lang="zh-CN" altLang="en-US" b="1" dirty="0">
                <a:latin typeface="微软雅黑" panose="020B0503020204020204" pitchFamily="34" charset="-122"/>
                <a:ea typeface="微软雅黑" panose="020B0503020204020204" pitchFamily="34" charset="-122"/>
              </a:rPr>
              <a:t>日</a:t>
            </a:r>
            <a:r>
              <a:rPr lang="en-US" altLang="zh-CN" b="1" dirty="0">
                <a:latin typeface="微软雅黑" panose="020B0503020204020204" pitchFamily="34" charset="-122"/>
                <a:ea typeface="微软雅黑" panose="020B0503020204020204" pitchFamily="34" charset="-122"/>
              </a:rPr>
              <a:t>   08:30</a:t>
            </a:r>
            <a:r>
              <a:rPr lang="zh-CN" altLang="en-US" b="1" dirty="0">
                <a:latin typeface="微软雅黑" panose="020B0503020204020204" pitchFamily="34" charset="-122"/>
                <a:ea typeface="微软雅黑" panose="020B0503020204020204" pitchFamily="34" charset="-122"/>
              </a:rPr>
              <a:t>       地点：生物楼</a:t>
            </a:r>
            <a:r>
              <a:rPr lang="en-US" altLang="zh-CN" b="1" dirty="0">
                <a:latin typeface="微软雅黑" panose="020B0503020204020204" pitchFamily="34" charset="-122"/>
                <a:ea typeface="微软雅黑" panose="020B0503020204020204" pitchFamily="34" charset="-122"/>
              </a:rPr>
              <a:t>C103</a:t>
            </a:r>
            <a:endParaRPr lang="zh-CN" altLang="en-US" b="1" dirty="0">
              <a:latin typeface="微软雅黑" panose="020B0503020204020204" pitchFamily="34" charset="-122"/>
              <a:ea typeface="微软雅黑" panose="020B0503020204020204" pitchFamily="34" charset="-122"/>
            </a:endParaRPr>
          </a:p>
        </p:txBody>
      </p:sp>
      <p:graphicFrame>
        <p:nvGraphicFramePr>
          <p:cNvPr id="8" name="表格 8"/>
          <p:cNvGraphicFramePr>
            <a:graphicFrameLocks noGrp="1"/>
          </p:cNvGraphicFramePr>
          <p:nvPr>
            <p:extLst>
              <p:ext uri="{D42A27DB-BD31-4B8C-83A1-F6EECF244321}">
                <p14:modId xmlns:p14="http://schemas.microsoft.com/office/powerpoint/2010/main" val="4129304611"/>
              </p:ext>
            </p:extLst>
          </p:nvPr>
        </p:nvGraphicFramePr>
        <p:xfrm>
          <a:off x="563873" y="3396884"/>
          <a:ext cx="16219568" cy="5493116"/>
        </p:xfrm>
        <a:graphic>
          <a:graphicData uri="http://schemas.openxmlformats.org/drawingml/2006/table">
            <a:tbl>
              <a:tblPr firstRow="1" bandRow="1">
                <a:tableStyleId>{7DF18680-E054-41AD-8BC1-D1AEF772440D}</a:tableStyleId>
              </a:tblPr>
              <a:tblGrid>
                <a:gridCol w="1042331">
                  <a:extLst>
                    <a:ext uri="{9D8B030D-6E8A-4147-A177-3AD203B41FA5}">
                      <a16:colId xmlns:a16="http://schemas.microsoft.com/office/drawing/2014/main" val="20000"/>
                    </a:ext>
                  </a:extLst>
                </a:gridCol>
                <a:gridCol w="2299304">
                  <a:extLst>
                    <a:ext uri="{9D8B030D-6E8A-4147-A177-3AD203B41FA5}">
                      <a16:colId xmlns:a16="http://schemas.microsoft.com/office/drawing/2014/main" val="20001"/>
                    </a:ext>
                  </a:extLst>
                </a:gridCol>
                <a:gridCol w="9413421">
                  <a:extLst>
                    <a:ext uri="{9D8B030D-6E8A-4147-A177-3AD203B41FA5}">
                      <a16:colId xmlns:a16="http://schemas.microsoft.com/office/drawing/2014/main" val="20002"/>
                    </a:ext>
                  </a:extLst>
                </a:gridCol>
                <a:gridCol w="3464512">
                  <a:extLst>
                    <a:ext uri="{9D8B030D-6E8A-4147-A177-3AD203B41FA5}">
                      <a16:colId xmlns:a16="http://schemas.microsoft.com/office/drawing/2014/main" val="20003"/>
                    </a:ext>
                  </a:extLst>
                </a:gridCol>
              </a:tblGrid>
              <a:tr h="616316">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序号</a:t>
                      </a:r>
                    </a:p>
                  </a:txBody>
                  <a:tcPr anchor="ctr"/>
                </a:tc>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答 辩 人</a:t>
                      </a:r>
                    </a:p>
                  </a:txBody>
                  <a:tcPr anchor="ctr"/>
                </a:tc>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论  文  题  目</a:t>
                      </a:r>
                    </a:p>
                  </a:txBody>
                  <a:tcPr anchor="ctr"/>
                </a:tc>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导师</a:t>
                      </a:r>
                    </a:p>
                  </a:txBody>
                  <a:tcPr anchor="ctr"/>
                </a:tc>
                <a:extLst>
                  <a:ext uri="{0D108BD9-81ED-4DB2-BD59-A6C34878D82A}">
                    <a16:rowId xmlns:a16="http://schemas.microsoft.com/office/drawing/2014/main" val="10000"/>
                  </a:ext>
                </a:extLst>
              </a:tr>
              <a:tr h="863600">
                <a:tc>
                  <a:txBody>
                    <a:bodyPr/>
                    <a:lstStyle/>
                    <a:p>
                      <a:pPr algn="ctr">
                        <a:lnSpc>
                          <a:spcPct val="100000"/>
                        </a:lnSpc>
                      </a:pPr>
                      <a:r>
                        <a:rPr lang="en-US" altLang="zh-CN" dirty="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a:txBody>
                  <a:tcPr anchor="ctr"/>
                </a:tc>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彭  弟</a:t>
                      </a:r>
                    </a:p>
                  </a:txBody>
                  <a:tcPr anchor="ctr"/>
                </a:tc>
                <a:tc>
                  <a:txBody>
                    <a:bodyPr/>
                    <a:lstStyle/>
                    <a:p>
                      <a:pPr algn="l">
                        <a:lnSpc>
                          <a:spcPct val="100000"/>
                        </a:lnSpc>
                      </a:pPr>
                      <a:r>
                        <a:rPr lang="zh-CN" altLang="en-US" dirty="0">
                          <a:latin typeface="微软雅黑" panose="020B0503020204020204" pitchFamily="34" charset="-122"/>
                          <a:ea typeface="微软雅黑" panose="020B0503020204020204" pitchFamily="34" charset="-122"/>
                        </a:rPr>
                        <a:t>褪黑激素埋植剂对配种准备期水貂卵巢发育及其基因转录的影响</a:t>
                      </a:r>
                    </a:p>
                  </a:txBody>
                  <a:tcPr anchor="ctr"/>
                </a:tc>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马泽芳   教   授</a:t>
                      </a:r>
                    </a:p>
                  </a:txBody>
                  <a:tcPr anchor="ctr"/>
                </a:tc>
                <a:extLst>
                  <a:ext uri="{0D108BD9-81ED-4DB2-BD59-A6C34878D82A}">
                    <a16:rowId xmlns:a16="http://schemas.microsoft.com/office/drawing/2014/main" val="10001"/>
                  </a:ext>
                </a:extLst>
              </a:tr>
              <a:tr h="800100">
                <a:tc>
                  <a:txBody>
                    <a:bodyPr/>
                    <a:lstStyle/>
                    <a:p>
                      <a:pPr algn="ctr">
                        <a:lnSpc>
                          <a:spcPct val="100000"/>
                        </a:lnSpc>
                      </a:pPr>
                      <a:r>
                        <a:rPr lang="en-US" altLang="zh-CN" dirty="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a:txBody>
                  <a:tcPr anchor="ctr"/>
                </a:tc>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邵志武</a:t>
                      </a:r>
                    </a:p>
                  </a:txBody>
                  <a:tcPr anchor="ctr"/>
                </a:tc>
                <a:tc>
                  <a:txBody>
                    <a:bodyPr/>
                    <a:lstStyle/>
                    <a:p>
                      <a:pPr algn="l">
                        <a:lnSpc>
                          <a:spcPct val="100000"/>
                        </a:lnSpc>
                      </a:pPr>
                      <a:r>
                        <a:rPr lang="zh-CN" altLang="en-US" sz="2550" kern="1200" dirty="0">
                          <a:solidFill>
                            <a:schemeClr val="dk1"/>
                          </a:solidFill>
                          <a:latin typeface="微软雅黑" panose="020B0503020204020204" pitchFamily="34" charset="-122"/>
                          <a:ea typeface="微软雅黑" panose="020B0503020204020204" pitchFamily="34" charset="-122"/>
                          <a:cs typeface="+mn-cs"/>
                        </a:rPr>
                        <a:t>水貂血清、粪便及尿液主要生殖激素含量比较及相关性研究</a:t>
                      </a:r>
                    </a:p>
                  </a:txBody>
                  <a:tcPr anchor="ctr"/>
                </a:tc>
                <a:tc>
                  <a:txBody>
                    <a:bodyPr/>
                    <a:lstStyle/>
                    <a:p>
                      <a:pPr marL="0" marR="0" lvl="0" indent="0" algn="ctr" defTabSz="1296035" rtl="0" eaLnBrk="1" fontAlgn="auto" latinLnBrk="0" hangingPunct="1">
                        <a:lnSpc>
                          <a:spcPts val="3500"/>
                        </a:lnSpc>
                        <a:spcBef>
                          <a:spcPts val="0"/>
                        </a:spcBef>
                        <a:spcAft>
                          <a:spcPts val="0"/>
                        </a:spcAft>
                        <a:buClrTx/>
                        <a:buSzTx/>
                        <a:buFontTx/>
                        <a:buNone/>
                        <a:defRPr/>
                      </a:pPr>
                      <a:r>
                        <a:rPr lang="zh-CN" altLang="en-US" dirty="0">
                          <a:latin typeface="微软雅黑" panose="020B0503020204020204" pitchFamily="34" charset="-122"/>
                          <a:ea typeface="微软雅黑" panose="020B0503020204020204" pitchFamily="34" charset="-122"/>
                        </a:rPr>
                        <a:t>马泽芳   教   授</a:t>
                      </a:r>
                      <a:endParaRPr lang="en-US" altLang="zh-CN" dirty="0">
                        <a:latin typeface="微软雅黑" panose="020B0503020204020204" pitchFamily="34" charset="-122"/>
                        <a:ea typeface="微软雅黑" panose="020B0503020204020204" pitchFamily="34" charset="-122"/>
                      </a:endParaRPr>
                    </a:p>
                    <a:p>
                      <a:pPr marL="0" marR="0" lvl="0" indent="0" algn="ctr" defTabSz="1296035" rtl="0" eaLnBrk="1" fontAlgn="auto" latinLnBrk="0" hangingPunct="1">
                        <a:lnSpc>
                          <a:spcPts val="3500"/>
                        </a:lnSpc>
                        <a:spcBef>
                          <a:spcPts val="0"/>
                        </a:spcBef>
                        <a:spcAft>
                          <a:spcPts val="0"/>
                        </a:spcAft>
                        <a:buClrTx/>
                        <a:buSzTx/>
                        <a:buFontTx/>
                        <a:buNone/>
                        <a:defRPr/>
                      </a:pPr>
                      <a:r>
                        <a:rPr lang="zh-CN" altLang="en-US" dirty="0">
                          <a:latin typeface="微软雅黑" panose="020B0503020204020204" pitchFamily="34" charset="-122"/>
                          <a:ea typeface="微软雅黑" panose="020B0503020204020204" pitchFamily="34" charset="-122"/>
                        </a:rPr>
                        <a:t>司志文   畜牧师</a:t>
                      </a:r>
                    </a:p>
                  </a:txBody>
                  <a:tcPr anchor="ctr"/>
                </a:tc>
                <a:extLst>
                  <a:ext uri="{0D108BD9-81ED-4DB2-BD59-A6C34878D82A}">
                    <a16:rowId xmlns:a16="http://schemas.microsoft.com/office/drawing/2014/main" val="10002"/>
                  </a:ext>
                </a:extLst>
              </a:tr>
              <a:tr h="1003300">
                <a:tc>
                  <a:txBody>
                    <a:bodyPr/>
                    <a:lstStyle/>
                    <a:p>
                      <a:pPr algn="ctr">
                        <a:lnSpc>
                          <a:spcPct val="100000"/>
                        </a:lnSpc>
                      </a:pPr>
                      <a:r>
                        <a:rPr lang="en-US" altLang="zh-CN" dirty="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a:txBody>
                  <a:tcPr anchor="ctr"/>
                </a:tc>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毕晓燕</a:t>
                      </a:r>
                    </a:p>
                  </a:txBody>
                  <a:tcPr anchor="ctr"/>
                </a:tc>
                <a:tc>
                  <a:txBody>
                    <a:bodyPr/>
                    <a:lstStyle/>
                    <a:p>
                      <a:pPr algn="l">
                        <a:lnSpc>
                          <a:spcPct val="100000"/>
                        </a:lnSpc>
                      </a:pPr>
                      <a:r>
                        <a:rPr lang="zh-CN" altLang="en-US" dirty="0">
                          <a:latin typeface="微软雅黑" panose="020B0503020204020204" pitchFamily="34" charset="-122"/>
                          <a:ea typeface="微软雅黑" panose="020B0503020204020204" pitchFamily="34" charset="-122"/>
                        </a:rPr>
                        <a:t>褪黑激素埋植剂对发情期水貂卵巢发育及其基因转录的影响</a:t>
                      </a:r>
                    </a:p>
                  </a:txBody>
                  <a:tcPr anchor="ctr"/>
                </a:tc>
                <a:tc>
                  <a:txBody>
                    <a:bodyPr/>
                    <a:lstStyle/>
                    <a:p>
                      <a:pPr marL="0" marR="0" lvl="0" indent="0" algn="ctr" defTabSz="1296035" rtl="0" eaLnBrk="1" fontAlgn="auto" latinLnBrk="0" hangingPunct="1">
                        <a:lnSpc>
                          <a:spcPts val="3500"/>
                        </a:lnSpc>
                        <a:spcBef>
                          <a:spcPts val="0"/>
                        </a:spcBef>
                        <a:spcAft>
                          <a:spcPts val="0"/>
                        </a:spcAft>
                        <a:buClrTx/>
                        <a:buSzTx/>
                        <a:buFontTx/>
                        <a:buNone/>
                        <a:defRPr/>
                      </a:pPr>
                      <a:r>
                        <a:rPr lang="zh-CN" altLang="en-US" dirty="0">
                          <a:latin typeface="微软雅黑" panose="020B0503020204020204" pitchFamily="34" charset="-122"/>
                          <a:ea typeface="微软雅黑" panose="020B0503020204020204" pitchFamily="34" charset="-122"/>
                        </a:rPr>
                        <a:t>马泽芳   教   授</a:t>
                      </a:r>
                      <a:endParaRPr lang="en-US" altLang="zh-CN" dirty="0">
                        <a:latin typeface="微软雅黑" panose="020B0503020204020204" pitchFamily="34" charset="-122"/>
                        <a:ea typeface="微软雅黑" panose="020B0503020204020204" pitchFamily="34" charset="-122"/>
                      </a:endParaRPr>
                    </a:p>
                    <a:p>
                      <a:pPr marL="0" marR="0" lvl="0" indent="0" algn="ctr" defTabSz="1296035" rtl="0" eaLnBrk="1" fontAlgn="auto" latinLnBrk="0" hangingPunct="1">
                        <a:lnSpc>
                          <a:spcPts val="3500"/>
                        </a:lnSpc>
                        <a:spcBef>
                          <a:spcPts val="0"/>
                        </a:spcBef>
                        <a:spcAft>
                          <a:spcPts val="0"/>
                        </a:spcAft>
                        <a:buClrTx/>
                        <a:buSzTx/>
                        <a:buFontTx/>
                        <a:buNone/>
                        <a:defRPr/>
                      </a:pPr>
                      <a:r>
                        <a:rPr lang="zh-CN" altLang="en-US" dirty="0">
                          <a:latin typeface="微软雅黑" panose="020B0503020204020204" pitchFamily="34" charset="-122"/>
                          <a:ea typeface="微软雅黑" panose="020B0503020204020204" pitchFamily="34" charset="-122"/>
                        </a:rPr>
                        <a:t>司志文   畜牧师</a:t>
                      </a:r>
                    </a:p>
                  </a:txBody>
                  <a:tcPr anchor="ctr"/>
                </a:tc>
                <a:extLst>
                  <a:ext uri="{0D108BD9-81ED-4DB2-BD59-A6C34878D82A}">
                    <a16:rowId xmlns:a16="http://schemas.microsoft.com/office/drawing/2014/main" val="10003"/>
                  </a:ext>
                </a:extLst>
              </a:tr>
              <a:tr h="1002302">
                <a:tc>
                  <a:txBody>
                    <a:bodyPr/>
                    <a:lstStyle/>
                    <a:p>
                      <a:pPr algn="ctr">
                        <a:lnSpc>
                          <a:spcPct val="100000"/>
                        </a:lnSpc>
                      </a:pPr>
                      <a:r>
                        <a:rPr lang="en-US" altLang="zh-CN" dirty="0">
                          <a:latin typeface="微软雅黑" panose="020B0503020204020204" pitchFamily="34" charset="-122"/>
                          <a:ea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endParaRPr>
                    </a:p>
                  </a:txBody>
                  <a:tcPr anchor="ctr"/>
                </a:tc>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崔羽皓</a:t>
                      </a:r>
                    </a:p>
                  </a:txBody>
                  <a:tcPr anchor="ctr"/>
                </a:tc>
                <a:tc>
                  <a:txBody>
                    <a:bodyPr/>
                    <a:lstStyle/>
                    <a:p>
                      <a:pPr algn="l">
                        <a:lnSpc>
                          <a:spcPct val="100000"/>
                        </a:lnSpc>
                      </a:pPr>
                      <a:r>
                        <a:rPr lang="zh-CN" altLang="en-US" dirty="0">
                          <a:latin typeface="微软雅黑" panose="020B0503020204020204" pitchFamily="34" charset="-122"/>
                          <a:ea typeface="微软雅黑" panose="020B0503020204020204" pitchFamily="34" charset="-122"/>
                        </a:rPr>
                        <a:t>褪黑激素埋植剂对水貂睾丸形态学和显微结构影响的研究</a:t>
                      </a:r>
                    </a:p>
                  </a:txBody>
                  <a:tcPr anchor="ctr"/>
                </a:tc>
                <a:tc>
                  <a:txBody>
                    <a:bodyPr/>
                    <a:lstStyle/>
                    <a:p>
                      <a:pPr marL="0" marR="0" lvl="0" indent="0" algn="ctr" defTabSz="1296035" rtl="0" eaLnBrk="1" fontAlgn="auto" latinLnBrk="0" hangingPunct="1">
                        <a:lnSpc>
                          <a:spcPts val="3500"/>
                        </a:lnSpc>
                        <a:spcBef>
                          <a:spcPts val="0"/>
                        </a:spcBef>
                        <a:spcAft>
                          <a:spcPts val="0"/>
                        </a:spcAft>
                        <a:buClrTx/>
                        <a:buSzTx/>
                        <a:buFontTx/>
                        <a:buNone/>
                        <a:tabLst/>
                        <a:defRPr/>
                      </a:pPr>
                      <a:r>
                        <a:rPr lang="zh-CN" altLang="en-US" dirty="0">
                          <a:latin typeface="微软雅黑" panose="020B0503020204020204" pitchFamily="34" charset="-122"/>
                          <a:ea typeface="微软雅黑" panose="020B0503020204020204" pitchFamily="34" charset="-122"/>
                        </a:rPr>
                        <a:t> 崔  凯     副教授</a:t>
                      </a:r>
                      <a:endParaRPr lang="en-US" altLang="zh-CN" dirty="0">
                        <a:latin typeface="微软雅黑" panose="020B0503020204020204" pitchFamily="34" charset="-122"/>
                        <a:ea typeface="微软雅黑" panose="020B0503020204020204" pitchFamily="34" charset="-122"/>
                      </a:endParaRPr>
                    </a:p>
                    <a:p>
                      <a:pPr marL="0" marR="0" lvl="0" indent="0" algn="ctr" defTabSz="1296035" rtl="0" eaLnBrk="1" fontAlgn="auto" latinLnBrk="0" hangingPunct="1">
                        <a:lnSpc>
                          <a:spcPts val="3500"/>
                        </a:lnSpc>
                        <a:spcBef>
                          <a:spcPts val="0"/>
                        </a:spcBef>
                        <a:spcAft>
                          <a:spcPts val="0"/>
                        </a:spcAft>
                        <a:buClrTx/>
                        <a:buSzTx/>
                        <a:buFontTx/>
                        <a:buNone/>
                        <a:defRPr/>
                      </a:pPr>
                      <a:r>
                        <a:rPr lang="zh-CN" altLang="en-US" dirty="0">
                          <a:latin typeface="微软雅黑" panose="020B0503020204020204" pitchFamily="34" charset="-122"/>
                          <a:ea typeface="微软雅黑" panose="020B0503020204020204" pitchFamily="34" charset="-122"/>
                        </a:rPr>
                        <a:t>王贵升    研究员</a:t>
                      </a:r>
                    </a:p>
                  </a:txBody>
                  <a:tcPr anchor="ctr"/>
                </a:tc>
                <a:extLst>
                  <a:ext uri="{0D108BD9-81ED-4DB2-BD59-A6C34878D82A}">
                    <a16:rowId xmlns:a16="http://schemas.microsoft.com/office/drawing/2014/main" val="10004"/>
                  </a:ext>
                </a:extLst>
              </a:tr>
              <a:tr h="1061194">
                <a:tc>
                  <a:txBody>
                    <a:bodyPr/>
                    <a:lstStyle/>
                    <a:p>
                      <a:pPr algn="ctr">
                        <a:lnSpc>
                          <a:spcPct val="100000"/>
                        </a:lnSpc>
                      </a:pPr>
                      <a:r>
                        <a:rPr lang="en-US" altLang="zh-CN" dirty="0">
                          <a:latin typeface="微软雅黑" panose="020B0503020204020204" pitchFamily="34" charset="-122"/>
                          <a:ea typeface="微软雅黑" panose="020B0503020204020204" pitchFamily="34" charset="-122"/>
                        </a:rPr>
                        <a:t>5</a:t>
                      </a:r>
                      <a:endParaRPr lang="zh-CN" altLang="en-US" dirty="0">
                        <a:latin typeface="微软雅黑" panose="020B0503020204020204" pitchFamily="34" charset="-122"/>
                        <a:ea typeface="微软雅黑" panose="020B0503020204020204" pitchFamily="34" charset="-122"/>
                      </a:endParaRPr>
                    </a:p>
                  </a:txBody>
                  <a:tcPr anchor="ctr"/>
                </a:tc>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臧传云</a:t>
                      </a:r>
                    </a:p>
                  </a:txBody>
                  <a:tcPr anchor="ctr"/>
                </a:tc>
                <a:tc>
                  <a:txBody>
                    <a:bodyPr/>
                    <a:lstStyle/>
                    <a:p>
                      <a:pPr algn="l">
                        <a:lnSpc>
                          <a:spcPct val="150000"/>
                        </a:lnSpc>
                      </a:pPr>
                      <a:r>
                        <a:rPr lang="zh-CN" altLang="en-US" dirty="0">
                          <a:latin typeface="微软雅黑" panose="020B0503020204020204" pitchFamily="34" charset="-122"/>
                          <a:ea typeface="微软雅黑" panose="020B0503020204020204" pitchFamily="34" charset="-122"/>
                        </a:rPr>
                        <a:t>褪黑激素埋植剂对水貂肌肉营养指标年周期影响的研究</a:t>
                      </a:r>
                    </a:p>
                  </a:txBody>
                  <a:tcPr anchor="ctr"/>
                </a:tc>
                <a:tc>
                  <a:txBody>
                    <a:bodyPr/>
                    <a:lstStyle/>
                    <a:p>
                      <a:pPr marL="0" marR="0" lvl="0" indent="0" algn="ctr" defTabSz="1296035" rtl="0" eaLnBrk="1" fontAlgn="auto" latinLnBrk="0" hangingPunct="1">
                        <a:lnSpc>
                          <a:spcPts val="3500"/>
                        </a:lnSpc>
                        <a:spcBef>
                          <a:spcPts val="0"/>
                        </a:spcBef>
                        <a:spcAft>
                          <a:spcPts val="0"/>
                        </a:spcAft>
                        <a:buClrTx/>
                        <a:buSzTx/>
                        <a:buFontTx/>
                        <a:buNone/>
                        <a:defRPr/>
                      </a:pPr>
                      <a:r>
                        <a:rPr lang="zh-CN" altLang="en-US" dirty="0">
                          <a:latin typeface="微软雅黑" panose="020B0503020204020204" pitchFamily="34" charset="-122"/>
                          <a:ea typeface="微软雅黑" panose="020B0503020204020204" pitchFamily="34" charset="-122"/>
                        </a:rPr>
                        <a:t>马泽芳    教   授</a:t>
                      </a:r>
                      <a:endParaRPr lang="en-US" altLang="zh-CN" dirty="0">
                        <a:latin typeface="微软雅黑" panose="020B0503020204020204" pitchFamily="34" charset="-122"/>
                        <a:ea typeface="微软雅黑" panose="020B0503020204020204" pitchFamily="34" charset="-122"/>
                      </a:endParaRPr>
                    </a:p>
                    <a:p>
                      <a:pPr marL="0" marR="0" lvl="0" indent="0" algn="ctr" defTabSz="1296035" rtl="0" eaLnBrk="1" fontAlgn="auto" latinLnBrk="0" hangingPunct="1">
                        <a:lnSpc>
                          <a:spcPts val="3500"/>
                        </a:lnSpc>
                        <a:spcBef>
                          <a:spcPts val="0"/>
                        </a:spcBef>
                        <a:spcAft>
                          <a:spcPts val="0"/>
                        </a:spcAft>
                        <a:buClrTx/>
                        <a:buSzTx/>
                        <a:buFontTx/>
                        <a:buNone/>
                        <a:defRPr/>
                      </a:pPr>
                      <a:r>
                        <a:rPr lang="zh-CN" altLang="en-US" dirty="0">
                          <a:latin typeface="微软雅黑" panose="020B0503020204020204" pitchFamily="34" charset="-122"/>
                          <a:ea typeface="微软雅黑" panose="020B0503020204020204" pitchFamily="34" charset="-122"/>
                        </a:rPr>
                        <a:t>司志文    畜牧师</a:t>
                      </a:r>
                    </a:p>
                  </a:txBody>
                  <a:tcPr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p:cNvSpPr/>
          <p:nvPr/>
        </p:nvSpPr>
        <p:spPr>
          <a:xfrm>
            <a:off x="541845" y="1534483"/>
            <a:ext cx="16242888" cy="4046219"/>
          </a:xfrm>
          <a:prstGeom prst="roundRect">
            <a:avLst>
              <a:gd name="adj" fmla="val 13026"/>
            </a:avLst>
          </a:prstGeom>
          <a:gradFill>
            <a:gsLst>
              <a:gs pos="33000">
                <a:schemeClr val="accent1">
                  <a:lumMod val="5000"/>
                  <a:lumOff val="95000"/>
                  <a:alpha val="89000"/>
                </a:schemeClr>
              </a:gs>
              <a:gs pos="100000">
                <a:srgbClr val="87D2E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 name="标题 1"/>
          <p:cNvSpPr txBox="1"/>
          <p:nvPr/>
        </p:nvSpPr>
        <p:spPr>
          <a:xfrm>
            <a:off x="541845" y="1613358"/>
            <a:ext cx="16219568" cy="1266596"/>
          </a:xfrm>
          <a:prstGeom prst="rect">
            <a:avLst/>
          </a:prstGeom>
          <a:ln>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5400" b="1" dirty="0">
                <a:ln w="15875">
                  <a:noFill/>
                </a:ln>
                <a:solidFill>
                  <a:srgbClr val="FF0000"/>
                </a:solidFill>
                <a:latin typeface="微软雅黑" panose="020B0503020204020204" pitchFamily="34" charset="-122"/>
                <a:ea typeface="微软雅黑" panose="020B0503020204020204" pitchFamily="34" charset="-122"/>
              </a:rPr>
              <a:t>2022</a:t>
            </a:r>
            <a:r>
              <a:rPr lang="zh-CN" altLang="en-US" sz="5400" b="1" dirty="0">
                <a:ln w="15875">
                  <a:noFill/>
                </a:ln>
                <a:solidFill>
                  <a:srgbClr val="FF0000"/>
                </a:solidFill>
                <a:latin typeface="微软雅黑" panose="020B0503020204020204" pitchFamily="34" charset="-122"/>
                <a:ea typeface="微软雅黑" panose="020B0503020204020204" pitchFamily="34" charset="-122"/>
              </a:rPr>
              <a:t>届硕士研究生毕业论文答辩会</a:t>
            </a:r>
          </a:p>
        </p:txBody>
      </p:sp>
      <p:sp>
        <p:nvSpPr>
          <p:cNvPr id="6" name="副标题 2"/>
          <p:cNvSpPr txBox="1"/>
          <p:nvPr/>
        </p:nvSpPr>
        <p:spPr>
          <a:xfrm>
            <a:off x="506708" y="2659650"/>
            <a:ext cx="16313163" cy="8642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b="1" dirty="0">
                <a:latin typeface="微软雅黑" panose="020B0503020204020204" pitchFamily="34" charset="-122"/>
                <a:ea typeface="微软雅黑" panose="020B0503020204020204" pitchFamily="34" charset="-122"/>
              </a:rPr>
              <a:t>时间：</a:t>
            </a:r>
            <a:r>
              <a:rPr lang="en-US" altLang="zh-CN" b="1" dirty="0">
                <a:latin typeface="微软雅黑" panose="020B0503020204020204" pitchFamily="34" charset="-122"/>
                <a:ea typeface="微软雅黑" panose="020B0503020204020204" pitchFamily="34" charset="-122"/>
              </a:rPr>
              <a:t>5</a:t>
            </a:r>
            <a:r>
              <a:rPr lang="zh-CN" altLang="en-US" b="1" dirty="0">
                <a:latin typeface="微软雅黑" panose="020B0503020204020204" pitchFamily="34" charset="-122"/>
                <a:ea typeface="微软雅黑" panose="020B0503020204020204" pitchFamily="34" charset="-122"/>
              </a:rPr>
              <a:t>月</a:t>
            </a:r>
            <a:r>
              <a:rPr lang="en-US" altLang="zh-CN" b="1" dirty="0">
                <a:latin typeface="微软雅黑" panose="020B0503020204020204" pitchFamily="34" charset="-122"/>
                <a:ea typeface="微软雅黑" panose="020B0503020204020204" pitchFamily="34" charset="-122"/>
              </a:rPr>
              <a:t>25</a:t>
            </a:r>
            <a:r>
              <a:rPr lang="zh-CN" altLang="en-US" b="1" dirty="0">
                <a:latin typeface="微软雅黑" panose="020B0503020204020204" pitchFamily="34" charset="-122"/>
                <a:ea typeface="微软雅黑" panose="020B0503020204020204" pitchFamily="34" charset="-122"/>
              </a:rPr>
              <a:t>日</a:t>
            </a:r>
            <a:r>
              <a:rPr lang="en-US" altLang="zh-CN" b="1" dirty="0">
                <a:latin typeface="微软雅黑" panose="020B0503020204020204" pitchFamily="34" charset="-122"/>
                <a:ea typeface="微软雅黑" panose="020B0503020204020204" pitchFamily="34" charset="-122"/>
              </a:rPr>
              <a:t>   08:00</a:t>
            </a:r>
            <a:r>
              <a:rPr lang="zh-CN" altLang="en-US" b="1" dirty="0">
                <a:latin typeface="微软雅黑" panose="020B0503020204020204" pitchFamily="34" charset="-122"/>
                <a:ea typeface="微软雅黑" panose="020B0503020204020204" pitchFamily="34" charset="-122"/>
              </a:rPr>
              <a:t>       地点：生物楼</a:t>
            </a:r>
            <a:r>
              <a:rPr lang="en-US" altLang="zh-CN" b="1" dirty="0">
                <a:latin typeface="微软雅黑" panose="020B0503020204020204" pitchFamily="34" charset="-122"/>
                <a:ea typeface="微软雅黑" panose="020B0503020204020204" pitchFamily="34" charset="-122"/>
              </a:rPr>
              <a:t>C103</a:t>
            </a:r>
            <a:endParaRPr lang="zh-CN" altLang="en-US" b="1" dirty="0">
              <a:latin typeface="微软雅黑" panose="020B0503020204020204" pitchFamily="34" charset="-122"/>
              <a:ea typeface="微软雅黑" panose="020B0503020204020204" pitchFamily="34" charset="-122"/>
            </a:endParaRPr>
          </a:p>
        </p:txBody>
      </p:sp>
      <p:graphicFrame>
        <p:nvGraphicFramePr>
          <p:cNvPr id="8" name="表格 8"/>
          <p:cNvGraphicFramePr>
            <a:graphicFrameLocks noGrp="1"/>
          </p:cNvGraphicFramePr>
          <p:nvPr>
            <p:extLst>
              <p:ext uri="{D42A27DB-BD31-4B8C-83A1-F6EECF244321}">
                <p14:modId xmlns:p14="http://schemas.microsoft.com/office/powerpoint/2010/main" val="3459913555"/>
              </p:ext>
            </p:extLst>
          </p:nvPr>
        </p:nvGraphicFramePr>
        <p:xfrm>
          <a:off x="541845" y="3523883"/>
          <a:ext cx="16219568" cy="6015276"/>
        </p:xfrm>
        <a:graphic>
          <a:graphicData uri="http://schemas.openxmlformats.org/drawingml/2006/table">
            <a:tbl>
              <a:tblPr firstRow="1" bandRow="1">
                <a:tableStyleId>{7DF18680-E054-41AD-8BC1-D1AEF772440D}</a:tableStyleId>
              </a:tblPr>
              <a:tblGrid>
                <a:gridCol w="1042331">
                  <a:extLst>
                    <a:ext uri="{9D8B030D-6E8A-4147-A177-3AD203B41FA5}">
                      <a16:colId xmlns:a16="http://schemas.microsoft.com/office/drawing/2014/main" val="20000"/>
                    </a:ext>
                  </a:extLst>
                </a:gridCol>
                <a:gridCol w="2264493">
                  <a:extLst>
                    <a:ext uri="{9D8B030D-6E8A-4147-A177-3AD203B41FA5}">
                      <a16:colId xmlns:a16="http://schemas.microsoft.com/office/drawing/2014/main" val="20001"/>
                    </a:ext>
                  </a:extLst>
                </a:gridCol>
                <a:gridCol w="9103056">
                  <a:extLst>
                    <a:ext uri="{9D8B030D-6E8A-4147-A177-3AD203B41FA5}">
                      <a16:colId xmlns:a16="http://schemas.microsoft.com/office/drawing/2014/main" val="20002"/>
                    </a:ext>
                  </a:extLst>
                </a:gridCol>
                <a:gridCol w="3809688">
                  <a:extLst>
                    <a:ext uri="{9D8B030D-6E8A-4147-A177-3AD203B41FA5}">
                      <a16:colId xmlns:a16="http://schemas.microsoft.com/office/drawing/2014/main" val="20003"/>
                    </a:ext>
                  </a:extLst>
                </a:gridCol>
              </a:tblGrid>
              <a:tr h="463456">
                <a:tc>
                  <a:txBody>
                    <a:bodyPr/>
                    <a:lstStyle/>
                    <a:p>
                      <a:pPr algn="ctr">
                        <a:lnSpc>
                          <a:spcPct val="100000"/>
                        </a:lnSpc>
                      </a:pPr>
                      <a:endParaRPr lang="zh-CN" altLang="en-US" dirty="0">
                        <a:latin typeface="微软雅黑" panose="020B0503020204020204" pitchFamily="34" charset="-122"/>
                        <a:ea typeface="微软雅黑" panose="020B0503020204020204" pitchFamily="34" charset="-122"/>
                      </a:endParaRPr>
                    </a:p>
                  </a:txBody>
                  <a:tcPr anchor="ctr"/>
                </a:tc>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答 辩 人</a:t>
                      </a:r>
                    </a:p>
                  </a:txBody>
                  <a:tcPr anchor="ctr"/>
                </a:tc>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论  文  题  目</a:t>
                      </a:r>
                    </a:p>
                  </a:txBody>
                  <a:tcPr anchor="ctr"/>
                </a:tc>
                <a:tc>
                  <a:txBody>
                    <a:bodyPr/>
                    <a:lstStyle/>
                    <a:p>
                      <a:pPr algn="ctr">
                        <a:lnSpc>
                          <a:spcPct val="100000"/>
                        </a:lnSpc>
                      </a:pPr>
                      <a:r>
                        <a:rPr lang="zh-CN" altLang="en-US" dirty="0">
                          <a:latin typeface="微软雅黑" panose="020B0503020204020204" pitchFamily="34" charset="-122"/>
                          <a:ea typeface="微软雅黑" panose="020B0503020204020204" pitchFamily="34" charset="-122"/>
                        </a:rPr>
                        <a:t>导师</a:t>
                      </a:r>
                    </a:p>
                  </a:txBody>
                  <a:tcPr anchor="ctr"/>
                </a:tc>
                <a:extLst>
                  <a:ext uri="{0D108BD9-81ED-4DB2-BD59-A6C34878D82A}">
                    <a16:rowId xmlns:a16="http://schemas.microsoft.com/office/drawing/2014/main" val="10000"/>
                  </a:ext>
                </a:extLst>
              </a:tr>
              <a:tr h="691902">
                <a:tc>
                  <a:txBody>
                    <a:bodyPr/>
                    <a:lstStyle/>
                    <a:p>
                      <a:pPr algn="ctr">
                        <a:lnSpc>
                          <a:spcPts val="2000"/>
                        </a:lnSpc>
                      </a:pPr>
                      <a:r>
                        <a:rPr lang="en-US" altLang="zh-CN" sz="2000" b="0" dirty="0">
                          <a:latin typeface="黑体" panose="02010609060101010101" pitchFamily="49" charset="-122"/>
                          <a:ea typeface="黑体" panose="02010609060101010101" pitchFamily="49" charset="-122"/>
                          <a:cs typeface="Times New Roman" panose="02020603050405020304" pitchFamily="18" charset="0"/>
                        </a:rPr>
                        <a:t>1</a:t>
                      </a:r>
                      <a:endParaRPr lang="zh-CN" altLang="en-US" sz="2000" b="0" dirty="0">
                        <a:latin typeface="黑体" panose="02010609060101010101" pitchFamily="49" charset="-122"/>
                        <a:ea typeface="黑体" panose="02010609060101010101" pitchFamily="49" charset="-122"/>
                        <a:cs typeface="Times New Roman" panose="02020603050405020304" pitchFamily="18" charset="0"/>
                      </a:endParaRPr>
                    </a:p>
                  </a:txBody>
                  <a:tcPr anchor="ctr"/>
                </a:tc>
                <a:tc>
                  <a:txBody>
                    <a:bodyPr/>
                    <a:lstStyle/>
                    <a:p>
                      <a:pPr algn="ctr" fontAlgn="ctr">
                        <a:lnSpc>
                          <a:spcPts val="2000"/>
                        </a:lnSpc>
                      </a:pP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李雪敏</a:t>
                      </a:r>
                    </a:p>
                  </a:txBody>
                  <a:tcPr marL="6350" marR="6350" marT="6350" marB="0" anchor="ctr"/>
                </a:tc>
                <a:tc>
                  <a:txBody>
                    <a:bodyPr/>
                    <a:lstStyle/>
                    <a:p>
                      <a:pPr algn="l"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基于多组学研究绿原酸对氧化应激肉鸡肠道健康和肉品质的影响</a:t>
                      </a:r>
                    </a:p>
                  </a:txBody>
                  <a:tcPr marL="6350" marR="6350" marT="6350" marB="0" anchor="ctr"/>
                </a:tc>
                <a:tc>
                  <a:txBody>
                    <a:bodyPr/>
                    <a:lstStyle/>
                    <a:p>
                      <a:pPr algn="ctr" fontAlgn="ctr"/>
                      <a:r>
                        <a:rPr lang="zh-CN" altLang="en-US" sz="2000" b="0" i="0" u="none" strike="noStrike">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刘华伟教授</a:t>
                      </a:r>
                    </a:p>
                  </a:txBody>
                  <a:tcPr marL="6350" marR="6350" marT="6350" marB="0" anchor="ctr"/>
                </a:tc>
                <a:extLst>
                  <a:ext uri="{0D108BD9-81ED-4DB2-BD59-A6C34878D82A}">
                    <a16:rowId xmlns:a16="http://schemas.microsoft.com/office/drawing/2014/main" val="10001"/>
                  </a:ext>
                </a:extLst>
              </a:tr>
              <a:tr h="691902">
                <a:tc>
                  <a:txBody>
                    <a:bodyPr/>
                    <a:lstStyle/>
                    <a:p>
                      <a:pPr algn="ctr">
                        <a:lnSpc>
                          <a:spcPts val="2000"/>
                        </a:lnSpc>
                      </a:pPr>
                      <a:r>
                        <a:rPr lang="en-US" altLang="zh-CN" sz="2000" b="0" dirty="0">
                          <a:latin typeface="黑体" panose="02010609060101010101" pitchFamily="49" charset="-122"/>
                          <a:ea typeface="黑体" panose="02010609060101010101" pitchFamily="49" charset="-122"/>
                          <a:cs typeface="Times New Roman" panose="02020603050405020304" pitchFamily="18" charset="0"/>
                        </a:rPr>
                        <a:t>2</a:t>
                      </a:r>
                      <a:endParaRPr lang="zh-CN" altLang="en-US" sz="2000" b="0" dirty="0">
                        <a:latin typeface="黑体" panose="02010609060101010101" pitchFamily="49" charset="-122"/>
                        <a:ea typeface="黑体" panose="02010609060101010101" pitchFamily="49" charset="-122"/>
                        <a:cs typeface="Times New Roman" panose="02020603050405020304" pitchFamily="18" charset="0"/>
                      </a:endParaRPr>
                    </a:p>
                  </a:txBody>
                  <a:tcPr anchor="ctr"/>
                </a:tc>
                <a:tc>
                  <a:txBody>
                    <a:bodyPr/>
                    <a:lstStyle/>
                    <a:p>
                      <a:pPr algn="ctr" fontAlgn="ctr">
                        <a:lnSpc>
                          <a:spcPts val="2000"/>
                        </a:lnSpc>
                      </a:pPr>
                      <a:r>
                        <a:rPr lang="zh-CN" altLang="en-US" sz="2000" b="0" i="0" u="none" strike="noStrike">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宇晓军</a:t>
                      </a:r>
                    </a:p>
                  </a:txBody>
                  <a:tcPr marL="6350" marR="6350" marT="6350" marB="0" anchor="ctr"/>
                </a:tc>
                <a:tc>
                  <a:txBody>
                    <a:bodyPr/>
                    <a:lstStyle/>
                    <a:p>
                      <a:pPr algn="l"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天蚕素</a:t>
                      </a:r>
                      <a:r>
                        <a:rPr lang="en-US" altLang="zh-CN"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AD</a:t>
                      </a: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对育成期水貂生产性能、养分消化率、免疫功能及肠道健康的影响 </a:t>
                      </a:r>
                    </a:p>
                  </a:txBody>
                  <a:tcPr marL="6350" marR="6350" marT="6350" marB="0" anchor="ctr"/>
                </a:tc>
                <a:tc>
                  <a:txBody>
                    <a:bodyPr/>
                    <a:lstStyle/>
                    <a:p>
                      <a:pPr algn="ctr" fontAlgn="ctr"/>
                      <a:r>
                        <a:rPr lang="zh-CN" altLang="en-US" sz="2000" b="0" i="0" u="none" strike="noStrike">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王利华教授</a:t>
                      </a:r>
                    </a:p>
                  </a:txBody>
                  <a:tcPr marL="6350" marR="6350" marT="6350" marB="0" anchor="ctr"/>
                </a:tc>
                <a:extLst>
                  <a:ext uri="{0D108BD9-81ED-4DB2-BD59-A6C34878D82A}">
                    <a16:rowId xmlns:a16="http://schemas.microsoft.com/office/drawing/2014/main" val="1095362383"/>
                  </a:ext>
                </a:extLst>
              </a:tr>
              <a:tr h="691902">
                <a:tc>
                  <a:txBody>
                    <a:bodyPr/>
                    <a:lstStyle/>
                    <a:p>
                      <a:pPr algn="ctr">
                        <a:lnSpc>
                          <a:spcPts val="2000"/>
                        </a:lnSpc>
                      </a:pPr>
                      <a:r>
                        <a:rPr lang="en-US" altLang="zh-CN" sz="2000" b="0" dirty="0">
                          <a:latin typeface="黑体" panose="02010609060101010101" pitchFamily="49" charset="-122"/>
                          <a:ea typeface="黑体" panose="02010609060101010101" pitchFamily="49" charset="-122"/>
                          <a:cs typeface="Times New Roman" panose="02020603050405020304" pitchFamily="18" charset="0"/>
                        </a:rPr>
                        <a:t>3</a:t>
                      </a:r>
                      <a:endParaRPr lang="zh-CN" altLang="en-US" sz="2000" b="0" dirty="0">
                        <a:latin typeface="黑体" panose="02010609060101010101" pitchFamily="49" charset="-122"/>
                        <a:ea typeface="黑体" panose="02010609060101010101" pitchFamily="49" charset="-122"/>
                        <a:cs typeface="Times New Roman" panose="02020603050405020304" pitchFamily="18" charset="0"/>
                      </a:endParaRPr>
                    </a:p>
                  </a:txBody>
                  <a:tcPr anchor="ctr"/>
                </a:tc>
                <a:tc>
                  <a:txBody>
                    <a:bodyPr/>
                    <a:lstStyle/>
                    <a:p>
                      <a:pPr algn="ctr" fontAlgn="ctr">
                        <a:lnSpc>
                          <a:spcPts val="2000"/>
                        </a:lnSpc>
                      </a:pPr>
                      <a:r>
                        <a:rPr lang="zh-CN" altLang="en-US" sz="2000" b="0" i="0" u="none" strike="noStrike">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慈洋</a:t>
                      </a:r>
                    </a:p>
                  </a:txBody>
                  <a:tcPr marL="6350" marR="6350" marT="6350" marB="0" anchor="ctr"/>
                </a:tc>
                <a:tc>
                  <a:txBody>
                    <a:bodyPr/>
                    <a:lstStyle/>
                    <a:p>
                      <a:pPr algn="l"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谷胱甘肽对水貂生长性能、抗氧化性能和肠道健康的影响</a:t>
                      </a:r>
                    </a:p>
                  </a:txBody>
                  <a:tcPr marL="6350" marR="6350" marT="6350" marB="0" anchor="ctr"/>
                </a:tc>
                <a:tc>
                  <a:txBody>
                    <a:bodyPr/>
                    <a:lstStyle/>
                    <a:p>
                      <a:pPr algn="ctr"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李文立教授</a:t>
                      </a:r>
                    </a:p>
                  </a:txBody>
                  <a:tcPr marL="6350" marR="6350" marT="6350" marB="0" anchor="ctr"/>
                </a:tc>
                <a:extLst>
                  <a:ext uri="{0D108BD9-81ED-4DB2-BD59-A6C34878D82A}">
                    <a16:rowId xmlns:a16="http://schemas.microsoft.com/office/drawing/2014/main" val="2807228440"/>
                  </a:ext>
                </a:extLst>
              </a:tr>
              <a:tr h="691902">
                <a:tc>
                  <a:txBody>
                    <a:bodyPr/>
                    <a:lstStyle/>
                    <a:p>
                      <a:pPr algn="ctr">
                        <a:lnSpc>
                          <a:spcPts val="2000"/>
                        </a:lnSpc>
                      </a:pPr>
                      <a:r>
                        <a:rPr lang="en-US" altLang="zh-CN" sz="2000" b="0" dirty="0">
                          <a:latin typeface="黑体" panose="02010609060101010101" pitchFamily="49" charset="-122"/>
                          <a:ea typeface="黑体" panose="02010609060101010101" pitchFamily="49" charset="-122"/>
                          <a:cs typeface="Times New Roman" panose="02020603050405020304" pitchFamily="18" charset="0"/>
                        </a:rPr>
                        <a:t>4</a:t>
                      </a:r>
                      <a:endParaRPr lang="zh-CN" altLang="en-US" sz="2000" b="0" dirty="0">
                        <a:latin typeface="黑体" panose="02010609060101010101" pitchFamily="49" charset="-122"/>
                        <a:ea typeface="黑体" panose="02010609060101010101" pitchFamily="49" charset="-122"/>
                        <a:cs typeface="Times New Roman" panose="02020603050405020304" pitchFamily="18" charset="0"/>
                      </a:endParaRPr>
                    </a:p>
                  </a:txBody>
                  <a:tcPr anchor="ctr"/>
                </a:tc>
                <a:tc>
                  <a:txBody>
                    <a:bodyPr/>
                    <a:lstStyle/>
                    <a:p>
                      <a:pPr algn="ctr" fontAlgn="ctr">
                        <a:lnSpc>
                          <a:spcPts val="2000"/>
                        </a:lnSpc>
                      </a:pPr>
                      <a:r>
                        <a:rPr lang="zh-CN" altLang="en-US" sz="2000" b="0" i="0" u="none" strike="noStrike">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李海滨</a:t>
                      </a:r>
                    </a:p>
                  </a:txBody>
                  <a:tcPr marL="6350" marR="6350" marT="6350" marB="0" anchor="ctr"/>
                </a:tc>
                <a:tc>
                  <a:txBody>
                    <a:bodyPr/>
                    <a:lstStyle/>
                    <a:p>
                      <a:pPr algn="l"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酵母益康</a:t>
                      </a:r>
                      <a:r>
                        <a:rPr lang="en-US" altLang="zh-CN"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XP</a:t>
                      </a: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对奶山羊泌乳性能、血清指标、瘤胃微生物区系及其代谢产物的影响</a:t>
                      </a:r>
                    </a:p>
                  </a:txBody>
                  <a:tcPr marL="6350" marR="6350" marT="6350" marB="0" anchor="ctr"/>
                </a:tc>
                <a:tc>
                  <a:txBody>
                    <a:bodyPr/>
                    <a:lstStyle/>
                    <a:p>
                      <a:pPr algn="ctr"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林英庭教授</a:t>
                      </a:r>
                    </a:p>
                  </a:txBody>
                  <a:tcPr marL="6350" marR="6350" marT="6350" marB="0" anchor="ctr"/>
                </a:tc>
                <a:extLst>
                  <a:ext uri="{0D108BD9-81ED-4DB2-BD59-A6C34878D82A}">
                    <a16:rowId xmlns:a16="http://schemas.microsoft.com/office/drawing/2014/main" val="2303907927"/>
                  </a:ext>
                </a:extLst>
              </a:tr>
              <a:tr h="691902">
                <a:tc>
                  <a:txBody>
                    <a:bodyPr/>
                    <a:lstStyle/>
                    <a:p>
                      <a:pPr algn="ctr">
                        <a:lnSpc>
                          <a:spcPts val="2000"/>
                        </a:lnSpc>
                      </a:pPr>
                      <a:r>
                        <a:rPr lang="en-US" altLang="zh-CN" sz="2000" b="0" dirty="0">
                          <a:latin typeface="黑体" panose="02010609060101010101" pitchFamily="49" charset="-122"/>
                          <a:ea typeface="黑体" panose="02010609060101010101" pitchFamily="49" charset="-122"/>
                          <a:cs typeface="Times New Roman" panose="02020603050405020304" pitchFamily="18" charset="0"/>
                        </a:rPr>
                        <a:t>5</a:t>
                      </a:r>
                      <a:endParaRPr lang="zh-CN" altLang="en-US" sz="2000" b="0" dirty="0">
                        <a:latin typeface="黑体" panose="02010609060101010101" pitchFamily="49" charset="-122"/>
                        <a:ea typeface="黑体" panose="02010609060101010101" pitchFamily="49" charset="-122"/>
                        <a:cs typeface="Times New Roman" panose="02020603050405020304" pitchFamily="18" charset="0"/>
                      </a:endParaRPr>
                    </a:p>
                  </a:txBody>
                  <a:tcPr anchor="ctr"/>
                </a:tc>
                <a:tc>
                  <a:txBody>
                    <a:bodyPr/>
                    <a:lstStyle/>
                    <a:p>
                      <a:pPr algn="ctr" fontAlgn="ctr">
                        <a:lnSpc>
                          <a:spcPts val="2000"/>
                        </a:lnSpc>
                      </a:pPr>
                      <a:r>
                        <a:rPr lang="zh-CN" altLang="en-US" sz="2000" b="0" i="0" u="none" strike="noStrike">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刘中原</a:t>
                      </a:r>
                    </a:p>
                  </a:txBody>
                  <a:tcPr marL="6350" marR="6350" marT="6350" marB="0" anchor="ctr"/>
                </a:tc>
                <a:tc>
                  <a:txBody>
                    <a:bodyPr/>
                    <a:lstStyle/>
                    <a:p>
                      <a:pPr algn="l"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褐藻寡糖对肉鸡免疫机能、肠道发育及攻菌保护作用研究</a:t>
                      </a:r>
                    </a:p>
                  </a:txBody>
                  <a:tcPr marL="6350" marR="6350" marT="6350" marB="0" anchor="ctr"/>
                </a:tc>
                <a:tc>
                  <a:txBody>
                    <a:bodyPr/>
                    <a:lstStyle/>
                    <a:p>
                      <a:pPr algn="ctr"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王述柏教授</a:t>
                      </a:r>
                      <a:endParaRPr lang="en-US" altLang="zh-CN"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p>
                      <a:pPr algn="ctr"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黄保华研究员</a:t>
                      </a:r>
                    </a:p>
                  </a:txBody>
                  <a:tcPr marL="6350" marR="6350" marT="6350" marB="0" anchor="ctr"/>
                </a:tc>
                <a:extLst>
                  <a:ext uri="{0D108BD9-81ED-4DB2-BD59-A6C34878D82A}">
                    <a16:rowId xmlns:a16="http://schemas.microsoft.com/office/drawing/2014/main" val="10002"/>
                  </a:ext>
                </a:extLst>
              </a:tr>
              <a:tr h="691902">
                <a:tc>
                  <a:txBody>
                    <a:bodyPr/>
                    <a:lstStyle/>
                    <a:p>
                      <a:pPr algn="ctr">
                        <a:lnSpc>
                          <a:spcPts val="2000"/>
                        </a:lnSpc>
                      </a:pPr>
                      <a:r>
                        <a:rPr lang="en-US" altLang="zh-CN" sz="2000" b="0">
                          <a:latin typeface="黑体" panose="02010609060101010101" pitchFamily="49" charset="-122"/>
                          <a:ea typeface="黑体" panose="02010609060101010101" pitchFamily="49" charset="-122"/>
                          <a:cs typeface="Times New Roman" panose="02020603050405020304" pitchFamily="18" charset="0"/>
                        </a:rPr>
                        <a:t>6</a:t>
                      </a:r>
                      <a:endParaRPr lang="zh-CN" altLang="en-US" sz="2000" b="0" dirty="0">
                        <a:latin typeface="黑体" panose="02010609060101010101" pitchFamily="49" charset="-122"/>
                        <a:ea typeface="黑体" panose="02010609060101010101" pitchFamily="49" charset="-122"/>
                        <a:cs typeface="Times New Roman" panose="02020603050405020304" pitchFamily="18" charset="0"/>
                      </a:endParaRPr>
                    </a:p>
                  </a:txBody>
                  <a:tcPr anchor="ctr"/>
                </a:tc>
                <a:tc>
                  <a:txBody>
                    <a:bodyPr/>
                    <a:lstStyle/>
                    <a:p>
                      <a:pPr algn="ctr" fontAlgn="ctr">
                        <a:lnSpc>
                          <a:spcPts val="2000"/>
                        </a:lnSpc>
                      </a:pPr>
                      <a:r>
                        <a:rPr lang="zh-CN" altLang="en-US" sz="2000" b="0" i="0" u="none" strike="noStrike">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殷文霞</a:t>
                      </a:r>
                    </a:p>
                  </a:txBody>
                  <a:tcPr marL="6350" marR="6350" marT="6350" marB="0" anchor="ctr"/>
                </a:tc>
                <a:tc>
                  <a:txBody>
                    <a:bodyPr/>
                    <a:lstStyle/>
                    <a:p>
                      <a:pPr algn="l"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桉树精油对脂多糖诱导肉鸡免疫应激的保护作用及机制研究</a:t>
                      </a:r>
                    </a:p>
                  </a:txBody>
                  <a:tcPr marL="6350" marR="6350" marT="6350" marB="0" anchor="ctr"/>
                </a:tc>
                <a:tc>
                  <a:txBody>
                    <a:bodyPr/>
                    <a:lstStyle/>
                    <a:p>
                      <a:pPr algn="ctr"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王述柏教授</a:t>
                      </a:r>
                      <a:endParaRPr lang="en-US" altLang="zh-CN"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p>
                      <a:pPr algn="ctr"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刘迎春研究员</a:t>
                      </a:r>
                    </a:p>
                  </a:txBody>
                  <a:tcPr marL="6350" marR="6350" marT="6350" marB="0" anchor="ctr"/>
                </a:tc>
                <a:extLst>
                  <a:ext uri="{0D108BD9-81ED-4DB2-BD59-A6C34878D82A}">
                    <a16:rowId xmlns:a16="http://schemas.microsoft.com/office/drawing/2014/main" val="10003"/>
                  </a:ext>
                </a:extLst>
              </a:tr>
              <a:tr h="691902">
                <a:tc>
                  <a:txBody>
                    <a:bodyPr/>
                    <a:lstStyle/>
                    <a:p>
                      <a:pPr algn="ctr">
                        <a:lnSpc>
                          <a:spcPts val="2000"/>
                        </a:lnSpc>
                      </a:pPr>
                      <a:r>
                        <a:rPr lang="en-US" altLang="zh-CN" sz="2000" b="0">
                          <a:latin typeface="黑体" panose="02010609060101010101" pitchFamily="49" charset="-122"/>
                          <a:ea typeface="黑体" panose="02010609060101010101" pitchFamily="49" charset="-122"/>
                          <a:cs typeface="Times New Roman" panose="02020603050405020304" pitchFamily="18" charset="0"/>
                        </a:rPr>
                        <a:t>7</a:t>
                      </a:r>
                      <a:endParaRPr lang="zh-CN" altLang="en-US" sz="2000" b="0" dirty="0">
                        <a:latin typeface="黑体" panose="02010609060101010101" pitchFamily="49" charset="-122"/>
                        <a:ea typeface="黑体" panose="02010609060101010101" pitchFamily="49" charset="-122"/>
                        <a:cs typeface="Times New Roman" panose="02020603050405020304" pitchFamily="18" charset="0"/>
                      </a:endParaRPr>
                    </a:p>
                  </a:txBody>
                  <a:tcPr anchor="ctr"/>
                </a:tc>
                <a:tc>
                  <a:txBody>
                    <a:bodyPr/>
                    <a:lstStyle/>
                    <a:p>
                      <a:pPr algn="ctr" fontAlgn="ctr">
                        <a:lnSpc>
                          <a:spcPts val="2000"/>
                        </a:lnSpc>
                      </a:pPr>
                      <a:r>
                        <a:rPr lang="zh-CN" altLang="en-US" sz="2000" b="0" i="0" u="none" strike="noStrike">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李晓坤</a:t>
                      </a:r>
                    </a:p>
                  </a:txBody>
                  <a:tcPr marL="6350" marR="6350" marT="6350" marB="0" anchor="ctr"/>
                </a:tc>
                <a:tc>
                  <a:txBody>
                    <a:bodyPr/>
                    <a:lstStyle/>
                    <a:p>
                      <a:pPr algn="l"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产蛋期种鹅胆碱需营养要量的研究</a:t>
                      </a:r>
                    </a:p>
                  </a:txBody>
                  <a:tcPr marL="6350" marR="6350" marT="6350" marB="0" anchor="ctr"/>
                </a:tc>
                <a:tc>
                  <a:txBody>
                    <a:bodyPr/>
                    <a:lstStyle/>
                    <a:p>
                      <a:pPr algn="ctr"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王宝维教授</a:t>
                      </a:r>
                      <a:endParaRPr lang="en-US" altLang="zh-CN"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p>
                      <a:pPr algn="ctr"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吕广宙高级畜牧师</a:t>
                      </a:r>
                    </a:p>
                  </a:txBody>
                  <a:tcPr marL="6350" marR="6350" marT="6350" marB="0" anchor="ctr"/>
                </a:tc>
                <a:extLst>
                  <a:ext uri="{0D108BD9-81ED-4DB2-BD59-A6C34878D82A}">
                    <a16:rowId xmlns:a16="http://schemas.microsoft.com/office/drawing/2014/main" val="10004"/>
                  </a:ext>
                </a:extLst>
              </a:tr>
              <a:tr h="691902">
                <a:tc>
                  <a:txBody>
                    <a:bodyPr/>
                    <a:lstStyle/>
                    <a:p>
                      <a:pPr algn="ctr">
                        <a:lnSpc>
                          <a:spcPts val="2000"/>
                        </a:lnSpc>
                      </a:pPr>
                      <a:r>
                        <a:rPr lang="en-US" altLang="zh-CN" sz="2000" b="0">
                          <a:latin typeface="黑体" panose="02010609060101010101" pitchFamily="49" charset="-122"/>
                          <a:ea typeface="黑体" panose="02010609060101010101" pitchFamily="49" charset="-122"/>
                          <a:cs typeface="Times New Roman" panose="02020603050405020304" pitchFamily="18" charset="0"/>
                        </a:rPr>
                        <a:t>8</a:t>
                      </a:r>
                      <a:endParaRPr lang="zh-CN" altLang="en-US" sz="2000" b="0" dirty="0">
                        <a:latin typeface="黑体" panose="02010609060101010101" pitchFamily="49" charset="-122"/>
                        <a:ea typeface="黑体" panose="02010609060101010101" pitchFamily="49" charset="-122"/>
                        <a:cs typeface="Times New Roman" panose="02020603050405020304" pitchFamily="18" charset="0"/>
                      </a:endParaRPr>
                    </a:p>
                  </a:txBody>
                  <a:tcPr anchor="ctr"/>
                </a:tc>
                <a:tc>
                  <a:txBody>
                    <a:bodyPr/>
                    <a:lstStyle/>
                    <a:p>
                      <a:pPr algn="ctr" fontAlgn="ctr">
                        <a:lnSpc>
                          <a:spcPts val="2000"/>
                        </a:lnSpc>
                      </a:pPr>
                      <a:r>
                        <a:rPr lang="zh-CN" altLang="en-US" sz="2000" b="0" i="0" u="none" strike="noStrike">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孙明朝</a:t>
                      </a:r>
                    </a:p>
                  </a:txBody>
                  <a:tcPr marL="6350" marR="6350" marT="6350" marB="0" anchor="ctr"/>
                </a:tc>
                <a:tc>
                  <a:txBody>
                    <a:bodyPr/>
                    <a:lstStyle/>
                    <a:p>
                      <a:pPr algn="l"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十种天然植物精油的成分分析及体外生物活性评价研究</a:t>
                      </a:r>
                    </a:p>
                  </a:txBody>
                  <a:tcPr marL="6350" marR="6350" marT="6350" marB="0" anchor="ctr"/>
                </a:tc>
                <a:tc>
                  <a:txBody>
                    <a:bodyPr/>
                    <a:lstStyle/>
                    <a:p>
                      <a:pPr algn="ctr"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赵金山教授</a:t>
                      </a:r>
                      <a:endParaRPr lang="en-US" altLang="zh-CN"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p>
                      <a:pPr algn="ctr" fontAlgn="ctr"/>
                      <a:r>
                        <a:rPr lang="zh-CN" altLang="en-US" sz="2000" b="0" i="0" u="none" strike="noStrike"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张军民研究员</a:t>
                      </a:r>
                    </a:p>
                  </a:txBody>
                  <a:tcPr marL="6350" marR="6350" marT="6350" marB="0"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p:cNvSpPr/>
          <p:nvPr/>
        </p:nvSpPr>
        <p:spPr>
          <a:xfrm>
            <a:off x="541845" y="1460341"/>
            <a:ext cx="16242888" cy="4046219"/>
          </a:xfrm>
          <a:prstGeom prst="roundRect">
            <a:avLst>
              <a:gd name="adj" fmla="val 13026"/>
            </a:avLst>
          </a:prstGeom>
          <a:gradFill>
            <a:gsLst>
              <a:gs pos="33000">
                <a:schemeClr val="accent1">
                  <a:lumMod val="5000"/>
                  <a:lumOff val="95000"/>
                  <a:alpha val="89000"/>
                </a:schemeClr>
              </a:gs>
              <a:gs pos="100000">
                <a:srgbClr val="87D2E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 name="标题 1"/>
          <p:cNvSpPr txBox="1"/>
          <p:nvPr/>
        </p:nvSpPr>
        <p:spPr>
          <a:xfrm>
            <a:off x="-23632" y="1440360"/>
            <a:ext cx="16785045" cy="1266596"/>
          </a:xfrm>
          <a:prstGeom prst="rect">
            <a:avLst/>
          </a:prstGeom>
          <a:ln>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5400" b="1" dirty="0">
                <a:ln w="15875">
                  <a:noFill/>
                </a:ln>
                <a:solidFill>
                  <a:srgbClr val="FF0000"/>
                </a:solidFill>
                <a:latin typeface="微软雅黑" panose="020B0503020204020204" pitchFamily="34" charset="-122"/>
                <a:ea typeface="微软雅黑" panose="020B0503020204020204" pitchFamily="34" charset="-122"/>
              </a:rPr>
              <a:t>2022</a:t>
            </a:r>
            <a:r>
              <a:rPr lang="zh-CN" altLang="en-US" sz="5400" b="1" dirty="0">
                <a:ln w="15875">
                  <a:noFill/>
                </a:ln>
                <a:solidFill>
                  <a:srgbClr val="FF0000"/>
                </a:solidFill>
                <a:latin typeface="微软雅黑" panose="020B0503020204020204" pitchFamily="34" charset="-122"/>
                <a:ea typeface="微软雅黑" panose="020B0503020204020204" pitchFamily="34" charset="-122"/>
              </a:rPr>
              <a:t>届硕士研究生学位论文答辩会</a:t>
            </a:r>
          </a:p>
        </p:txBody>
      </p:sp>
      <p:sp>
        <p:nvSpPr>
          <p:cNvPr id="6" name="副标题 2"/>
          <p:cNvSpPr txBox="1"/>
          <p:nvPr/>
        </p:nvSpPr>
        <p:spPr>
          <a:xfrm>
            <a:off x="506708" y="2461938"/>
            <a:ext cx="16313163" cy="8642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2400" b="1" dirty="0">
                <a:latin typeface="微软雅黑" panose="020B0503020204020204" pitchFamily="34" charset="-122"/>
                <a:ea typeface="微软雅黑" panose="020B0503020204020204" pitchFamily="34" charset="-122"/>
              </a:rPr>
              <a:t>时间：</a:t>
            </a:r>
            <a:r>
              <a:rPr lang="en-US" altLang="zh-CN" sz="2400" b="1" dirty="0">
                <a:latin typeface="微软雅黑" panose="020B0503020204020204" pitchFamily="34" charset="-122"/>
                <a:ea typeface="微软雅黑" panose="020B0503020204020204" pitchFamily="34" charset="-122"/>
              </a:rPr>
              <a:t>5</a:t>
            </a:r>
            <a:r>
              <a:rPr lang="zh-CN" altLang="en-US" sz="2400" b="1" dirty="0">
                <a:latin typeface="微软雅黑" panose="020B0503020204020204" pitchFamily="34" charset="-122"/>
                <a:ea typeface="微软雅黑" panose="020B0503020204020204" pitchFamily="34" charset="-122"/>
              </a:rPr>
              <a:t>月</a:t>
            </a:r>
            <a:r>
              <a:rPr lang="en-US" altLang="zh-CN" sz="2400" b="1" dirty="0">
                <a:latin typeface="微软雅黑" panose="020B0503020204020204" pitchFamily="34" charset="-122"/>
                <a:ea typeface="微软雅黑" panose="020B0503020204020204" pitchFamily="34" charset="-122"/>
              </a:rPr>
              <a:t>26</a:t>
            </a:r>
            <a:r>
              <a:rPr lang="zh-CN" altLang="en-US" sz="2400" b="1" dirty="0">
                <a:latin typeface="微软雅黑" panose="020B0503020204020204" pitchFamily="34" charset="-122"/>
                <a:ea typeface="微软雅黑" panose="020B0503020204020204" pitchFamily="34" charset="-122"/>
              </a:rPr>
              <a:t>日</a:t>
            </a:r>
            <a:r>
              <a:rPr lang="en-US" altLang="zh-CN" sz="2400" b="1" dirty="0">
                <a:latin typeface="微软雅黑" panose="020B0503020204020204" pitchFamily="34" charset="-122"/>
                <a:ea typeface="微软雅黑" panose="020B0503020204020204" pitchFamily="34" charset="-122"/>
              </a:rPr>
              <a:t>   08:00</a:t>
            </a:r>
            <a:r>
              <a:rPr lang="zh-CN" altLang="en-US" sz="2400" b="1" dirty="0">
                <a:latin typeface="微软雅黑" panose="020B0503020204020204" pitchFamily="34" charset="-122"/>
                <a:ea typeface="微软雅黑" panose="020B0503020204020204" pitchFamily="34" charset="-122"/>
              </a:rPr>
              <a:t>       地点：生物楼</a:t>
            </a:r>
            <a:r>
              <a:rPr lang="en-US" altLang="zh-CN" sz="2400" b="1" dirty="0">
                <a:latin typeface="微软雅黑" panose="020B0503020204020204" pitchFamily="34" charset="-122"/>
                <a:ea typeface="微软雅黑" panose="020B0503020204020204" pitchFamily="34" charset="-122"/>
              </a:rPr>
              <a:t>C103</a:t>
            </a:r>
            <a:endParaRPr lang="zh-CN" altLang="en-US" sz="2400" b="1" dirty="0">
              <a:latin typeface="微软雅黑" panose="020B0503020204020204" pitchFamily="34" charset="-122"/>
              <a:ea typeface="微软雅黑" panose="020B0503020204020204" pitchFamily="34" charset="-122"/>
            </a:endParaRPr>
          </a:p>
        </p:txBody>
      </p:sp>
      <p:graphicFrame>
        <p:nvGraphicFramePr>
          <p:cNvPr id="8" name="表格 8"/>
          <p:cNvGraphicFramePr>
            <a:graphicFrameLocks noGrp="1"/>
          </p:cNvGraphicFramePr>
          <p:nvPr>
            <p:extLst>
              <p:ext uri="{D42A27DB-BD31-4B8C-83A1-F6EECF244321}">
                <p14:modId xmlns:p14="http://schemas.microsoft.com/office/powerpoint/2010/main" val="506137010"/>
              </p:ext>
            </p:extLst>
          </p:nvPr>
        </p:nvGraphicFramePr>
        <p:xfrm>
          <a:off x="555492" y="3136444"/>
          <a:ext cx="16219568" cy="7446015"/>
        </p:xfrm>
        <a:graphic>
          <a:graphicData uri="http://schemas.openxmlformats.org/drawingml/2006/table">
            <a:tbl>
              <a:tblPr firstRow="1" bandRow="1">
                <a:tableStyleId>{7DF18680-E054-41AD-8BC1-D1AEF772440D}</a:tableStyleId>
              </a:tblPr>
              <a:tblGrid>
                <a:gridCol w="1042331">
                  <a:extLst>
                    <a:ext uri="{9D8B030D-6E8A-4147-A177-3AD203B41FA5}">
                      <a16:colId xmlns:a16="http://schemas.microsoft.com/office/drawing/2014/main" val="20000"/>
                    </a:ext>
                  </a:extLst>
                </a:gridCol>
                <a:gridCol w="1886782">
                  <a:extLst>
                    <a:ext uri="{9D8B030D-6E8A-4147-A177-3AD203B41FA5}">
                      <a16:colId xmlns:a16="http://schemas.microsoft.com/office/drawing/2014/main" val="20001"/>
                    </a:ext>
                  </a:extLst>
                </a:gridCol>
                <a:gridCol w="9602248">
                  <a:extLst>
                    <a:ext uri="{9D8B030D-6E8A-4147-A177-3AD203B41FA5}">
                      <a16:colId xmlns:a16="http://schemas.microsoft.com/office/drawing/2014/main" val="20002"/>
                    </a:ext>
                  </a:extLst>
                </a:gridCol>
                <a:gridCol w="3688207">
                  <a:extLst>
                    <a:ext uri="{9D8B030D-6E8A-4147-A177-3AD203B41FA5}">
                      <a16:colId xmlns:a16="http://schemas.microsoft.com/office/drawing/2014/main" val="20003"/>
                    </a:ext>
                  </a:extLst>
                </a:gridCol>
              </a:tblGrid>
              <a:tr h="504000">
                <a:tc>
                  <a:txBody>
                    <a:bodyPr/>
                    <a:lstStyle/>
                    <a:p>
                      <a:pPr algn="ctr">
                        <a:lnSpc>
                          <a:spcPts val="1500"/>
                        </a:lnSpc>
                      </a:pPr>
                      <a:endParaRPr lang="zh-CN" altLang="en-US" sz="1800" b="0" dirty="0">
                        <a:latin typeface="微软雅黑" panose="020B0503020204020204" pitchFamily="34" charset="-122"/>
                        <a:ea typeface="微软雅黑" panose="020B0503020204020204" pitchFamily="34" charset="-122"/>
                      </a:endParaRPr>
                    </a:p>
                  </a:txBody>
                  <a:tcPr anchor="ctr"/>
                </a:tc>
                <a:tc>
                  <a:txBody>
                    <a:bodyPr/>
                    <a:lstStyle/>
                    <a:p>
                      <a:pPr algn="ctr">
                        <a:lnSpc>
                          <a:spcPts val="1500"/>
                        </a:lnSpc>
                      </a:pPr>
                      <a:r>
                        <a:rPr lang="zh-CN" altLang="en-US" sz="1800" b="1" dirty="0">
                          <a:latin typeface="微软雅黑" panose="020B0503020204020204" pitchFamily="34" charset="-122"/>
                          <a:ea typeface="微软雅黑" panose="020B0503020204020204" pitchFamily="34" charset="-122"/>
                        </a:rPr>
                        <a:t>答 辩 人</a:t>
                      </a:r>
                    </a:p>
                  </a:txBody>
                  <a:tcPr anchor="ctr"/>
                </a:tc>
                <a:tc>
                  <a:txBody>
                    <a:bodyPr/>
                    <a:lstStyle/>
                    <a:p>
                      <a:pPr algn="ctr">
                        <a:lnSpc>
                          <a:spcPts val="1500"/>
                        </a:lnSpc>
                      </a:pPr>
                      <a:r>
                        <a:rPr lang="zh-CN" altLang="en-US" sz="1800" b="1" dirty="0">
                          <a:latin typeface="微软雅黑" panose="020B0503020204020204" pitchFamily="34" charset="-122"/>
                          <a:ea typeface="微软雅黑" panose="020B0503020204020204" pitchFamily="34" charset="-122"/>
                        </a:rPr>
                        <a:t>论  文  题  目</a:t>
                      </a:r>
                    </a:p>
                  </a:txBody>
                  <a:tcPr anchor="ctr"/>
                </a:tc>
                <a:tc>
                  <a:txBody>
                    <a:bodyPr/>
                    <a:lstStyle/>
                    <a:p>
                      <a:pPr algn="ctr">
                        <a:lnSpc>
                          <a:spcPts val="1500"/>
                        </a:lnSpc>
                      </a:pPr>
                      <a:r>
                        <a:rPr lang="zh-CN" altLang="en-US" sz="1800" b="1" dirty="0">
                          <a:latin typeface="微软雅黑" panose="020B0503020204020204" pitchFamily="34" charset="-122"/>
                          <a:ea typeface="微软雅黑" panose="020B0503020204020204" pitchFamily="34" charset="-122"/>
                        </a:rPr>
                        <a:t>导师</a:t>
                      </a:r>
                    </a:p>
                  </a:txBody>
                  <a:tcPr anchor="ctr"/>
                </a:tc>
                <a:extLst>
                  <a:ext uri="{0D108BD9-81ED-4DB2-BD59-A6C34878D82A}">
                    <a16:rowId xmlns:a16="http://schemas.microsoft.com/office/drawing/2014/main" val="10000"/>
                  </a:ext>
                </a:extLst>
              </a:tr>
              <a:tr h="504000">
                <a:tc>
                  <a:txBody>
                    <a:bodyPr/>
                    <a:lstStyle/>
                    <a:p>
                      <a:pPr algn="ctr">
                        <a:lnSpc>
                          <a:spcPts val="1500"/>
                        </a:lnSpc>
                      </a:pPr>
                      <a:r>
                        <a:rPr lang="en-US" altLang="zh-CN" sz="2600" b="0" kern="1200" dirty="0">
                          <a:solidFill>
                            <a:schemeClr val="dk1"/>
                          </a:solidFill>
                          <a:latin typeface="微软雅黑" panose="020B0503020204020204" pitchFamily="34" charset="-122"/>
                          <a:ea typeface="微软雅黑" panose="020B0503020204020204" pitchFamily="34" charset="-122"/>
                          <a:cs typeface="+mn-cs"/>
                        </a:rPr>
                        <a:t>1</a:t>
                      </a:r>
                      <a:endParaRPr lang="zh-CN" altLang="en-US" sz="2600" b="0" kern="1200" dirty="0">
                        <a:solidFill>
                          <a:schemeClr val="dk1"/>
                        </a:solidFill>
                        <a:latin typeface="微软雅黑" panose="020B0503020204020204" pitchFamily="34" charset="-122"/>
                        <a:ea typeface="微软雅黑" panose="020B0503020204020204" pitchFamily="34" charset="-122"/>
                        <a:cs typeface="+mn-cs"/>
                      </a:endParaRPr>
                    </a:p>
                  </a:txBody>
                  <a:tcPr anchor="ctr"/>
                </a:tc>
                <a:tc>
                  <a:txBody>
                    <a:bodyPr/>
                    <a:lstStyle/>
                    <a:p>
                      <a:pPr algn="ctr"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陈杨</a:t>
                      </a:r>
                    </a:p>
                  </a:txBody>
                  <a:tcPr marL="9525" marR="9525" marT="9525" marB="0" anchor="ctr"/>
                </a:tc>
                <a:tc>
                  <a:txBody>
                    <a:bodyPr/>
                    <a:lstStyle/>
                    <a:p>
                      <a:pPr algn="l" fontAlgn="ctr"/>
                      <a:r>
                        <a:rPr lang="en-US" altLang="zh-CN" sz="2600" b="0" kern="1200" dirty="0">
                          <a:solidFill>
                            <a:schemeClr val="dk1"/>
                          </a:solidFill>
                          <a:latin typeface="微软雅黑" panose="020B0503020204020204" pitchFamily="34" charset="-122"/>
                          <a:ea typeface="微软雅黑" panose="020B0503020204020204" pitchFamily="34" charset="-122"/>
                          <a:cs typeface="+mn-cs"/>
                        </a:rPr>
                        <a:t>RGS2</a:t>
                      </a:r>
                      <a:r>
                        <a:rPr lang="zh-CN" altLang="en-US" sz="2600" b="0" kern="1200" dirty="0">
                          <a:solidFill>
                            <a:schemeClr val="dk1"/>
                          </a:solidFill>
                          <a:latin typeface="微软雅黑" panose="020B0503020204020204" pitchFamily="34" charset="-122"/>
                          <a:ea typeface="微软雅黑" panose="020B0503020204020204" pitchFamily="34" charset="-122"/>
                          <a:cs typeface="+mn-cs"/>
                        </a:rPr>
                        <a:t>蛋白降低猪睾丸支持细胞热应激损伤的机制研究</a:t>
                      </a:r>
                    </a:p>
                  </a:txBody>
                  <a:tcPr marL="9525" marR="9525" marT="9525" marB="0" anchor="ctr"/>
                </a:tc>
                <a:tc>
                  <a:txBody>
                    <a:bodyPr/>
                    <a:lstStyle/>
                    <a:p>
                      <a:pPr marL="0" algn="ctr" defTabSz="1296035" rtl="0" eaLnBrk="1" fontAlgn="ctr" latinLnBrk="0" hangingPunct="1"/>
                      <a:r>
                        <a:rPr lang="zh-CN" altLang="en-US" sz="2600" b="0" kern="1200" dirty="0">
                          <a:solidFill>
                            <a:schemeClr val="dk1"/>
                          </a:solidFill>
                          <a:latin typeface="微软雅黑" panose="020B0503020204020204" pitchFamily="34" charset="-122"/>
                          <a:ea typeface="微软雅黑" panose="020B0503020204020204" pitchFamily="34" charset="-122"/>
                          <a:cs typeface="+mn-cs"/>
                        </a:rPr>
                        <a:t>董焕声  副教授</a:t>
                      </a:r>
                    </a:p>
                  </a:txBody>
                  <a:tcPr marL="9525" marR="9525" marT="9525" marB="0" anchor="ctr"/>
                </a:tc>
                <a:extLst>
                  <a:ext uri="{0D108BD9-81ED-4DB2-BD59-A6C34878D82A}">
                    <a16:rowId xmlns:a16="http://schemas.microsoft.com/office/drawing/2014/main" val="10001"/>
                  </a:ext>
                </a:extLst>
              </a:tr>
              <a:tr h="504000">
                <a:tc>
                  <a:txBody>
                    <a:bodyPr/>
                    <a:lstStyle/>
                    <a:p>
                      <a:pPr algn="ctr">
                        <a:lnSpc>
                          <a:spcPts val="1500"/>
                        </a:lnSpc>
                      </a:pPr>
                      <a:r>
                        <a:rPr lang="en-US" altLang="zh-CN" sz="2600" b="0" kern="1200" dirty="0">
                          <a:solidFill>
                            <a:schemeClr val="dk1"/>
                          </a:solidFill>
                          <a:latin typeface="微软雅黑" panose="020B0503020204020204" pitchFamily="34" charset="-122"/>
                          <a:ea typeface="微软雅黑" panose="020B0503020204020204" pitchFamily="34" charset="-122"/>
                          <a:cs typeface="+mn-cs"/>
                        </a:rPr>
                        <a:t>2</a:t>
                      </a:r>
                      <a:endParaRPr lang="zh-CN" altLang="en-US" sz="2600" b="0" kern="1200" dirty="0">
                        <a:solidFill>
                          <a:schemeClr val="dk1"/>
                        </a:solidFill>
                        <a:latin typeface="微软雅黑" panose="020B0503020204020204" pitchFamily="34" charset="-122"/>
                        <a:ea typeface="微软雅黑" panose="020B0503020204020204" pitchFamily="34" charset="-122"/>
                        <a:cs typeface="+mn-cs"/>
                      </a:endParaRPr>
                    </a:p>
                  </a:txBody>
                  <a:tcPr anchor="ctr"/>
                </a:tc>
                <a:tc>
                  <a:txBody>
                    <a:bodyPr/>
                    <a:lstStyle/>
                    <a:p>
                      <a:pPr algn="ctr"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颜硕</a:t>
                      </a:r>
                    </a:p>
                  </a:txBody>
                  <a:tcPr marL="9525" marR="9525" marT="9525" marB="0" anchor="ctr"/>
                </a:tc>
                <a:tc>
                  <a:txBody>
                    <a:bodyPr/>
                    <a:lstStyle/>
                    <a:p>
                      <a:pPr algn="l"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基于多组学联合分析对绵羊附睾中精子能量代谢的研究</a:t>
                      </a:r>
                    </a:p>
                  </a:txBody>
                  <a:tcPr marL="9525" marR="9525" marT="9525" marB="0" anchor="ctr"/>
                </a:tc>
                <a:tc>
                  <a:txBody>
                    <a:bodyPr/>
                    <a:lstStyle/>
                    <a:p>
                      <a:pPr marL="0" algn="ctr" defTabSz="1296035" rtl="0" eaLnBrk="1" fontAlgn="ctr" latinLnBrk="0" hangingPunct="1"/>
                      <a:r>
                        <a:rPr lang="zh-CN" altLang="en-US" sz="2600" b="0" kern="1200" dirty="0">
                          <a:solidFill>
                            <a:schemeClr val="dk1"/>
                          </a:solidFill>
                          <a:latin typeface="微软雅黑" panose="020B0503020204020204" pitchFamily="34" charset="-122"/>
                          <a:ea typeface="微软雅黑" panose="020B0503020204020204" pitchFamily="34" charset="-122"/>
                          <a:cs typeface="+mn-cs"/>
                        </a:rPr>
                        <a:t>潘庆杰   教   授</a:t>
                      </a:r>
                    </a:p>
                  </a:txBody>
                  <a:tcPr marL="9525" marR="9525" marT="9525" marB="0" anchor="ctr"/>
                </a:tc>
                <a:extLst>
                  <a:ext uri="{0D108BD9-81ED-4DB2-BD59-A6C34878D82A}">
                    <a16:rowId xmlns:a16="http://schemas.microsoft.com/office/drawing/2014/main" val="10002"/>
                  </a:ext>
                </a:extLst>
              </a:tr>
              <a:tr h="504000">
                <a:tc>
                  <a:txBody>
                    <a:bodyPr/>
                    <a:lstStyle/>
                    <a:p>
                      <a:pPr algn="ctr">
                        <a:lnSpc>
                          <a:spcPts val="1500"/>
                        </a:lnSpc>
                      </a:pPr>
                      <a:r>
                        <a:rPr lang="en-US" altLang="zh-CN" sz="2600" b="0" kern="1200" dirty="0">
                          <a:solidFill>
                            <a:schemeClr val="dk1"/>
                          </a:solidFill>
                          <a:latin typeface="微软雅黑" panose="020B0503020204020204" pitchFamily="34" charset="-122"/>
                          <a:ea typeface="微软雅黑" panose="020B0503020204020204" pitchFamily="34" charset="-122"/>
                          <a:cs typeface="+mn-cs"/>
                        </a:rPr>
                        <a:t>3</a:t>
                      </a:r>
                      <a:endParaRPr lang="zh-CN" altLang="en-US" sz="2600" b="0" kern="1200" dirty="0">
                        <a:solidFill>
                          <a:schemeClr val="dk1"/>
                        </a:solidFill>
                        <a:latin typeface="微软雅黑" panose="020B0503020204020204" pitchFamily="34" charset="-122"/>
                        <a:ea typeface="微软雅黑" panose="020B0503020204020204" pitchFamily="34" charset="-122"/>
                        <a:cs typeface="+mn-cs"/>
                      </a:endParaRPr>
                    </a:p>
                  </a:txBody>
                  <a:tcPr anchor="ctr"/>
                </a:tc>
                <a:tc>
                  <a:txBody>
                    <a:bodyPr/>
                    <a:lstStyle/>
                    <a:p>
                      <a:pPr algn="ctr"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于堃</a:t>
                      </a:r>
                    </a:p>
                  </a:txBody>
                  <a:tcPr marL="9525" marR="9525" marT="9525" marB="0" anchor="ctr"/>
                </a:tc>
                <a:tc>
                  <a:txBody>
                    <a:bodyPr/>
                    <a:lstStyle/>
                    <a:p>
                      <a:pPr algn="l"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布莱凯特黑牛与鲁西黄牛背最长肌差异 </a:t>
                      </a:r>
                      <a:r>
                        <a:rPr lang="en-US" altLang="zh-CN" sz="2600" b="0" kern="1200" dirty="0">
                          <a:solidFill>
                            <a:schemeClr val="dk1"/>
                          </a:solidFill>
                          <a:latin typeface="微软雅黑" panose="020B0503020204020204" pitchFamily="34" charset="-122"/>
                          <a:ea typeface="微软雅黑" panose="020B0503020204020204" pitchFamily="34" charset="-122"/>
                          <a:cs typeface="+mn-cs"/>
                        </a:rPr>
                        <a:t>miR-1</a:t>
                      </a:r>
                      <a:r>
                        <a:rPr lang="zh-CN" altLang="en-US" sz="2600" b="0" kern="1200" dirty="0">
                          <a:solidFill>
                            <a:schemeClr val="dk1"/>
                          </a:solidFill>
                          <a:latin typeface="微软雅黑" panose="020B0503020204020204" pitchFamily="34" charset="-122"/>
                          <a:ea typeface="微软雅黑" panose="020B0503020204020204" pitchFamily="34" charset="-122"/>
                          <a:cs typeface="+mn-cs"/>
                        </a:rPr>
                        <a:t>和</a:t>
                      </a:r>
                      <a:r>
                        <a:rPr lang="en-US" altLang="zh-CN" sz="2600" b="0" kern="1200" dirty="0">
                          <a:solidFill>
                            <a:schemeClr val="dk1"/>
                          </a:solidFill>
                          <a:latin typeface="微软雅黑" panose="020B0503020204020204" pitchFamily="34" charset="-122"/>
                          <a:ea typeface="微软雅黑" panose="020B0503020204020204" pitchFamily="34" charset="-122"/>
                          <a:cs typeface="+mn-cs"/>
                        </a:rPr>
                        <a:t>miR-133a </a:t>
                      </a:r>
                      <a:r>
                        <a:rPr lang="zh-CN" altLang="en-US" sz="2600" b="0" kern="1200" dirty="0">
                          <a:solidFill>
                            <a:schemeClr val="dk1"/>
                          </a:solidFill>
                          <a:latin typeface="微软雅黑" panose="020B0503020204020204" pitchFamily="34" charset="-122"/>
                          <a:ea typeface="微软雅黑" panose="020B0503020204020204" pitchFamily="34" charset="-122"/>
                          <a:cs typeface="+mn-cs"/>
                        </a:rPr>
                        <a:t>的筛选及其对成肌细胞增殖分化调控机制的研究</a:t>
                      </a:r>
                    </a:p>
                  </a:txBody>
                  <a:tcPr marL="9525" marR="9525" marT="9525" marB="0" anchor="ctr"/>
                </a:tc>
                <a:tc>
                  <a:txBody>
                    <a:bodyPr/>
                    <a:lstStyle/>
                    <a:p>
                      <a:pPr marL="0" algn="ctr" defTabSz="1296035" rtl="0" eaLnBrk="1" fontAlgn="ctr" latinLnBrk="0" hangingPunct="1"/>
                      <a:r>
                        <a:rPr lang="zh-CN" altLang="en-US" sz="2600" b="0" kern="1200" dirty="0">
                          <a:solidFill>
                            <a:schemeClr val="dk1"/>
                          </a:solidFill>
                          <a:latin typeface="微软雅黑" panose="020B0503020204020204" pitchFamily="34" charset="-122"/>
                          <a:ea typeface="微软雅黑" panose="020B0503020204020204" pitchFamily="34" charset="-122"/>
                          <a:cs typeface="+mn-cs"/>
                        </a:rPr>
                        <a:t>董雅娟   教   授</a:t>
                      </a:r>
                    </a:p>
                  </a:txBody>
                  <a:tcPr marL="9525" marR="9525" marT="9525" marB="0" anchor="ctr"/>
                </a:tc>
                <a:extLst>
                  <a:ext uri="{0D108BD9-81ED-4DB2-BD59-A6C34878D82A}">
                    <a16:rowId xmlns:a16="http://schemas.microsoft.com/office/drawing/2014/main" val="10003"/>
                  </a:ext>
                </a:extLst>
              </a:tr>
              <a:tr h="504000">
                <a:tc>
                  <a:txBody>
                    <a:bodyPr/>
                    <a:lstStyle/>
                    <a:p>
                      <a:pPr algn="ctr">
                        <a:lnSpc>
                          <a:spcPts val="1500"/>
                        </a:lnSpc>
                      </a:pPr>
                      <a:r>
                        <a:rPr lang="en-US" altLang="zh-CN" sz="2600" b="0" kern="1200" dirty="0">
                          <a:solidFill>
                            <a:schemeClr val="dk1"/>
                          </a:solidFill>
                          <a:latin typeface="微软雅黑" panose="020B0503020204020204" pitchFamily="34" charset="-122"/>
                          <a:ea typeface="微软雅黑" panose="020B0503020204020204" pitchFamily="34" charset="-122"/>
                          <a:cs typeface="+mn-cs"/>
                        </a:rPr>
                        <a:t>4</a:t>
                      </a:r>
                      <a:endParaRPr lang="zh-CN" altLang="en-US" sz="2600" b="0" kern="1200" dirty="0">
                        <a:solidFill>
                          <a:schemeClr val="dk1"/>
                        </a:solidFill>
                        <a:latin typeface="微软雅黑" panose="020B0503020204020204" pitchFamily="34" charset="-122"/>
                        <a:ea typeface="微软雅黑" panose="020B0503020204020204" pitchFamily="34" charset="-122"/>
                        <a:cs typeface="+mn-cs"/>
                      </a:endParaRPr>
                    </a:p>
                  </a:txBody>
                  <a:tcPr anchor="ctr"/>
                </a:tc>
                <a:tc>
                  <a:txBody>
                    <a:bodyPr/>
                    <a:lstStyle/>
                    <a:p>
                      <a:pPr algn="ctr"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张彦彬</a:t>
                      </a:r>
                    </a:p>
                  </a:txBody>
                  <a:tcPr marL="9525" marR="9525" marT="9525" marB="0" anchor="ctr"/>
                </a:tc>
                <a:tc>
                  <a:txBody>
                    <a:bodyPr/>
                    <a:lstStyle/>
                    <a:p>
                      <a:pPr algn="l"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猪支持细胞来源外泌体通过</a:t>
                      </a:r>
                      <a:r>
                        <a:rPr lang="en-US" altLang="zh-CN" sz="2600" b="0" kern="1200" dirty="0">
                          <a:solidFill>
                            <a:schemeClr val="dk1"/>
                          </a:solidFill>
                          <a:latin typeface="微软雅黑" panose="020B0503020204020204" pitchFamily="34" charset="-122"/>
                          <a:ea typeface="微软雅黑" panose="020B0503020204020204" pitchFamily="34" charset="-122"/>
                          <a:cs typeface="+mn-cs"/>
                        </a:rPr>
                        <a:t>CatSper</a:t>
                      </a:r>
                      <a:r>
                        <a:rPr lang="zh-CN" altLang="en-US" sz="2600" b="0" kern="1200" dirty="0">
                          <a:solidFill>
                            <a:schemeClr val="dk1"/>
                          </a:solidFill>
                          <a:latin typeface="微软雅黑" panose="020B0503020204020204" pitchFamily="34" charset="-122"/>
                          <a:ea typeface="微软雅黑" panose="020B0503020204020204" pitchFamily="34" charset="-122"/>
                          <a:cs typeface="+mn-cs"/>
                        </a:rPr>
                        <a:t>离子通道调控精子活力和能量代谢的研究</a:t>
                      </a:r>
                    </a:p>
                  </a:txBody>
                  <a:tcPr marL="9525" marR="9525" marT="9525" marB="0" anchor="ctr"/>
                </a:tc>
                <a:tc>
                  <a:txBody>
                    <a:bodyPr/>
                    <a:lstStyle/>
                    <a:p>
                      <a:pPr marL="0" algn="ctr" defTabSz="1296035" rtl="0" eaLnBrk="1" fontAlgn="ctr" latinLnBrk="0" hangingPunct="1"/>
                      <a:r>
                        <a:rPr lang="zh-CN" altLang="en-US" sz="2600" b="0" kern="1200" dirty="0">
                          <a:solidFill>
                            <a:schemeClr val="dk1"/>
                          </a:solidFill>
                          <a:latin typeface="微软雅黑" panose="020B0503020204020204" pitchFamily="34" charset="-122"/>
                          <a:ea typeface="微软雅黑" panose="020B0503020204020204" pitchFamily="34" charset="-122"/>
                          <a:cs typeface="+mn-cs"/>
                        </a:rPr>
                        <a:t>董焕声  副教授</a:t>
                      </a:r>
                    </a:p>
                  </a:txBody>
                  <a:tcPr marL="9525" marR="9525" marT="9525" marB="0" anchor="ctr"/>
                </a:tc>
                <a:extLst>
                  <a:ext uri="{0D108BD9-81ED-4DB2-BD59-A6C34878D82A}">
                    <a16:rowId xmlns:a16="http://schemas.microsoft.com/office/drawing/2014/main" val="10004"/>
                  </a:ext>
                </a:extLst>
              </a:tr>
              <a:tr h="504000">
                <a:tc>
                  <a:txBody>
                    <a:bodyPr/>
                    <a:lstStyle/>
                    <a:p>
                      <a:pPr algn="ctr">
                        <a:lnSpc>
                          <a:spcPts val="1500"/>
                        </a:lnSpc>
                      </a:pPr>
                      <a:r>
                        <a:rPr lang="en-US" altLang="zh-CN" sz="2600" b="0" kern="1200" dirty="0">
                          <a:solidFill>
                            <a:schemeClr val="dk1"/>
                          </a:solidFill>
                          <a:latin typeface="微软雅黑" panose="020B0503020204020204" pitchFamily="34" charset="-122"/>
                          <a:ea typeface="微软雅黑" panose="020B0503020204020204" pitchFamily="34" charset="-122"/>
                          <a:cs typeface="+mn-cs"/>
                        </a:rPr>
                        <a:t>5</a:t>
                      </a:r>
                      <a:endParaRPr lang="zh-CN" altLang="en-US" sz="2600" b="0" kern="1200" dirty="0">
                        <a:solidFill>
                          <a:schemeClr val="dk1"/>
                        </a:solidFill>
                        <a:latin typeface="微软雅黑" panose="020B0503020204020204" pitchFamily="34" charset="-122"/>
                        <a:ea typeface="微软雅黑" panose="020B0503020204020204" pitchFamily="34" charset="-122"/>
                        <a:cs typeface="+mn-cs"/>
                      </a:endParaRPr>
                    </a:p>
                  </a:txBody>
                  <a:tcPr anchor="ctr"/>
                </a:tc>
                <a:tc>
                  <a:txBody>
                    <a:bodyPr/>
                    <a:lstStyle/>
                    <a:p>
                      <a:pPr algn="ctr"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郭荣</a:t>
                      </a:r>
                    </a:p>
                  </a:txBody>
                  <a:tcPr marL="9525" marR="9525" marT="9525" marB="0" anchor="ctr"/>
                </a:tc>
                <a:tc>
                  <a:txBody>
                    <a:bodyPr/>
                    <a:lstStyle/>
                    <a:p>
                      <a:pPr algn="l"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基于高通量测序对驴肠道菌群的分析</a:t>
                      </a:r>
                    </a:p>
                  </a:txBody>
                  <a:tcPr marL="9525" marR="9525" marT="9525" marB="0" anchor="ctr"/>
                </a:tc>
                <a:tc>
                  <a:txBody>
                    <a:bodyPr/>
                    <a:lstStyle/>
                    <a:p>
                      <a:pPr marL="0" algn="ctr" defTabSz="1296035" rtl="0" eaLnBrk="1" fontAlgn="ctr" latinLnBrk="0" hangingPunct="1"/>
                      <a:r>
                        <a:rPr lang="zh-CN" altLang="en-US" sz="2600" b="0" kern="1200" dirty="0">
                          <a:solidFill>
                            <a:schemeClr val="dk1"/>
                          </a:solidFill>
                          <a:latin typeface="微软雅黑" panose="020B0503020204020204" pitchFamily="34" charset="-122"/>
                          <a:ea typeface="微软雅黑" panose="020B0503020204020204" pitchFamily="34" charset="-122"/>
                          <a:cs typeface="+mn-cs"/>
                        </a:rPr>
                        <a:t>黄娇娇  副教授</a:t>
                      </a:r>
                    </a:p>
                  </a:txBody>
                  <a:tcPr marL="9525" marR="9525" marT="9525" marB="0" anchor="ctr"/>
                </a:tc>
                <a:extLst>
                  <a:ext uri="{0D108BD9-81ED-4DB2-BD59-A6C34878D82A}">
                    <a16:rowId xmlns:a16="http://schemas.microsoft.com/office/drawing/2014/main" val="10005"/>
                  </a:ext>
                </a:extLst>
              </a:tr>
              <a:tr h="504000">
                <a:tc>
                  <a:txBody>
                    <a:bodyPr/>
                    <a:lstStyle/>
                    <a:p>
                      <a:pPr algn="ctr">
                        <a:lnSpc>
                          <a:spcPts val="1500"/>
                        </a:lnSpc>
                      </a:pPr>
                      <a:r>
                        <a:rPr lang="en-US" altLang="zh-CN" sz="2600" b="0" kern="1200" dirty="0">
                          <a:solidFill>
                            <a:schemeClr val="dk1"/>
                          </a:solidFill>
                          <a:latin typeface="微软雅黑" panose="020B0503020204020204" pitchFamily="34" charset="-122"/>
                          <a:ea typeface="微软雅黑" panose="020B0503020204020204" pitchFamily="34" charset="-122"/>
                          <a:cs typeface="+mn-cs"/>
                        </a:rPr>
                        <a:t>6</a:t>
                      </a:r>
                      <a:endParaRPr lang="zh-CN" altLang="en-US" sz="2600" b="0" kern="1200" dirty="0">
                        <a:solidFill>
                          <a:schemeClr val="dk1"/>
                        </a:solidFill>
                        <a:latin typeface="微软雅黑" panose="020B0503020204020204" pitchFamily="34" charset="-122"/>
                        <a:ea typeface="微软雅黑" panose="020B0503020204020204" pitchFamily="34" charset="-122"/>
                        <a:cs typeface="+mn-cs"/>
                      </a:endParaRPr>
                    </a:p>
                  </a:txBody>
                  <a:tcPr anchor="ctr"/>
                </a:tc>
                <a:tc>
                  <a:txBody>
                    <a:bodyPr/>
                    <a:lstStyle/>
                    <a:p>
                      <a:pPr algn="ctr"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李燊</a:t>
                      </a:r>
                    </a:p>
                  </a:txBody>
                  <a:tcPr marL="9525" marR="9525" marT="9525" marB="0" anchor="ctr"/>
                </a:tc>
                <a:tc>
                  <a:txBody>
                    <a:bodyPr/>
                    <a:lstStyle/>
                    <a:p>
                      <a:pPr algn="l"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玉米赤霉烯酮对绵羊睾丸生殖细胞的影响探究</a:t>
                      </a:r>
                    </a:p>
                  </a:txBody>
                  <a:tcPr marL="9525" marR="9525" marT="9525" marB="0" anchor="ctr"/>
                </a:tc>
                <a:tc>
                  <a:txBody>
                    <a:bodyPr/>
                    <a:lstStyle/>
                    <a:p>
                      <a:pPr marL="0" algn="ctr" defTabSz="1296035" rtl="0" eaLnBrk="1" fontAlgn="ctr" latinLnBrk="0" hangingPunct="1"/>
                      <a:r>
                        <a:rPr lang="zh-CN" altLang="en-US" sz="2600" b="0" kern="1200" dirty="0">
                          <a:solidFill>
                            <a:schemeClr val="dk1"/>
                          </a:solidFill>
                          <a:latin typeface="微软雅黑" panose="020B0503020204020204" pitchFamily="34" charset="-122"/>
                          <a:ea typeface="微软雅黑" panose="020B0503020204020204" pitchFamily="34" charset="-122"/>
                          <a:cs typeface="+mn-cs"/>
                        </a:rPr>
                        <a:t>闵令江   教   授</a:t>
                      </a:r>
                    </a:p>
                  </a:txBody>
                  <a:tcPr marL="9525" marR="9525" marT="9525" marB="0" anchor="ctr"/>
                </a:tc>
                <a:extLst>
                  <a:ext uri="{0D108BD9-81ED-4DB2-BD59-A6C34878D82A}">
                    <a16:rowId xmlns:a16="http://schemas.microsoft.com/office/drawing/2014/main" val="10006"/>
                  </a:ext>
                </a:extLst>
              </a:tr>
              <a:tr h="504000">
                <a:tc>
                  <a:txBody>
                    <a:bodyPr/>
                    <a:lstStyle/>
                    <a:p>
                      <a:pPr algn="ctr">
                        <a:lnSpc>
                          <a:spcPts val="1500"/>
                        </a:lnSpc>
                      </a:pPr>
                      <a:r>
                        <a:rPr lang="en-US" altLang="zh-CN" sz="2600" b="0" kern="1200" dirty="0">
                          <a:solidFill>
                            <a:schemeClr val="dk1"/>
                          </a:solidFill>
                          <a:latin typeface="微软雅黑" panose="020B0503020204020204" pitchFamily="34" charset="-122"/>
                          <a:ea typeface="微软雅黑" panose="020B0503020204020204" pitchFamily="34" charset="-122"/>
                          <a:cs typeface="+mn-cs"/>
                        </a:rPr>
                        <a:t>7</a:t>
                      </a:r>
                      <a:endParaRPr lang="zh-CN" altLang="en-US" sz="2600" b="0" kern="1200" dirty="0">
                        <a:solidFill>
                          <a:schemeClr val="dk1"/>
                        </a:solidFill>
                        <a:latin typeface="微软雅黑" panose="020B0503020204020204" pitchFamily="34" charset="-122"/>
                        <a:ea typeface="微软雅黑" panose="020B0503020204020204" pitchFamily="34" charset="-122"/>
                        <a:cs typeface="+mn-cs"/>
                      </a:endParaRPr>
                    </a:p>
                  </a:txBody>
                  <a:tcPr anchor="ctr"/>
                </a:tc>
                <a:tc>
                  <a:txBody>
                    <a:bodyPr/>
                    <a:lstStyle/>
                    <a:p>
                      <a:pPr algn="ctr"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孙潇</a:t>
                      </a:r>
                    </a:p>
                  </a:txBody>
                  <a:tcPr marL="9525" marR="9525" marT="9525" marB="0" anchor="ctr"/>
                </a:tc>
                <a:tc>
                  <a:txBody>
                    <a:bodyPr/>
                    <a:lstStyle/>
                    <a:p>
                      <a:pPr algn="l"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尼古丁和尼古丁盐通过改变肠道微生态的方式损害小鼠和驴卵泡发育的研究</a:t>
                      </a:r>
                    </a:p>
                  </a:txBody>
                  <a:tcPr marL="9525" marR="9525" marT="9525" marB="0" anchor="ctr"/>
                </a:tc>
                <a:tc>
                  <a:txBody>
                    <a:bodyPr/>
                    <a:lstStyle/>
                    <a:p>
                      <a:pPr marL="0" algn="ctr" defTabSz="1296035" rtl="0" eaLnBrk="1" fontAlgn="ctr" latinLnBrk="0" hangingPunct="1"/>
                      <a:r>
                        <a:rPr lang="zh-CN" altLang="en-US" sz="2600" b="0" kern="1200" dirty="0">
                          <a:solidFill>
                            <a:schemeClr val="dk1"/>
                          </a:solidFill>
                          <a:latin typeface="微软雅黑" panose="020B0503020204020204" pitchFamily="34" charset="-122"/>
                          <a:ea typeface="微软雅黑" panose="020B0503020204020204" pitchFamily="34" charset="-122"/>
                          <a:cs typeface="+mn-cs"/>
                        </a:rPr>
                        <a:t>孙玉江  教   授</a:t>
                      </a:r>
                    </a:p>
                  </a:txBody>
                  <a:tcPr marL="9525" marR="9525" marT="9525" marB="0" anchor="ctr"/>
                </a:tc>
                <a:extLst>
                  <a:ext uri="{0D108BD9-81ED-4DB2-BD59-A6C34878D82A}">
                    <a16:rowId xmlns:a16="http://schemas.microsoft.com/office/drawing/2014/main" val="10007"/>
                  </a:ext>
                </a:extLst>
              </a:tr>
              <a:tr h="504000">
                <a:tc>
                  <a:txBody>
                    <a:bodyPr/>
                    <a:lstStyle/>
                    <a:p>
                      <a:pPr algn="ctr">
                        <a:lnSpc>
                          <a:spcPts val="1500"/>
                        </a:lnSpc>
                      </a:pPr>
                      <a:r>
                        <a:rPr lang="en-US" altLang="zh-CN" sz="2600" b="0" kern="1200" dirty="0">
                          <a:solidFill>
                            <a:schemeClr val="dk1"/>
                          </a:solidFill>
                          <a:latin typeface="微软雅黑" panose="020B0503020204020204" pitchFamily="34" charset="-122"/>
                          <a:ea typeface="微软雅黑" panose="020B0503020204020204" pitchFamily="34" charset="-122"/>
                          <a:cs typeface="+mn-cs"/>
                        </a:rPr>
                        <a:t>8</a:t>
                      </a:r>
                      <a:endParaRPr lang="zh-CN" altLang="en-US" sz="2600" b="0" kern="1200" dirty="0">
                        <a:solidFill>
                          <a:schemeClr val="dk1"/>
                        </a:solidFill>
                        <a:latin typeface="微软雅黑" panose="020B0503020204020204" pitchFamily="34" charset="-122"/>
                        <a:ea typeface="微软雅黑" panose="020B0503020204020204" pitchFamily="34" charset="-122"/>
                        <a:cs typeface="+mn-cs"/>
                      </a:endParaRPr>
                    </a:p>
                  </a:txBody>
                  <a:tcPr anchor="ctr"/>
                </a:tc>
                <a:tc>
                  <a:txBody>
                    <a:bodyPr/>
                    <a:lstStyle/>
                    <a:p>
                      <a:pPr algn="ctr"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王子腾</a:t>
                      </a:r>
                    </a:p>
                  </a:txBody>
                  <a:tcPr marL="9525" marR="9525" marT="9525" marB="0" anchor="ctr"/>
                </a:tc>
                <a:tc>
                  <a:txBody>
                    <a:bodyPr/>
                    <a:lstStyle/>
                    <a:p>
                      <a:pPr algn="l"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褐藻寡糖、枸杞多糖及其联合制剂对雄性小鼠生殖系统的保护作用</a:t>
                      </a:r>
                    </a:p>
                  </a:txBody>
                  <a:tcPr marL="9525" marR="9525" marT="9525" marB="0" anchor="ctr"/>
                </a:tc>
                <a:tc>
                  <a:txBody>
                    <a:bodyPr/>
                    <a:lstStyle/>
                    <a:p>
                      <a:pPr marL="0" algn="ctr" defTabSz="1296035" rtl="0" eaLnBrk="1" fontAlgn="ctr" latinLnBrk="0" hangingPunct="1"/>
                      <a:r>
                        <a:rPr lang="zh-CN" altLang="en-US" sz="2600" b="0" kern="1200" dirty="0">
                          <a:solidFill>
                            <a:schemeClr val="dk1"/>
                          </a:solidFill>
                          <a:latin typeface="微软雅黑" panose="020B0503020204020204" pitchFamily="34" charset="-122"/>
                          <a:ea typeface="微软雅黑" panose="020B0503020204020204" pitchFamily="34" charset="-122"/>
                          <a:cs typeface="+mn-cs"/>
                        </a:rPr>
                        <a:t>闵令江  教   授</a:t>
                      </a:r>
                    </a:p>
                  </a:txBody>
                  <a:tcPr marL="9525" marR="9525" marT="9525" marB="0" anchor="ctr"/>
                </a:tc>
                <a:extLst>
                  <a:ext uri="{0D108BD9-81ED-4DB2-BD59-A6C34878D82A}">
                    <a16:rowId xmlns:a16="http://schemas.microsoft.com/office/drawing/2014/main" val="10008"/>
                  </a:ext>
                </a:extLst>
              </a:tr>
              <a:tr h="504000">
                <a:tc>
                  <a:txBody>
                    <a:bodyPr/>
                    <a:lstStyle/>
                    <a:p>
                      <a:pPr algn="ctr">
                        <a:lnSpc>
                          <a:spcPts val="1500"/>
                        </a:lnSpc>
                      </a:pPr>
                      <a:r>
                        <a:rPr lang="en-US" altLang="zh-CN" sz="2600" b="0" kern="1200" dirty="0">
                          <a:solidFill>
                            <a:schemeClr val="dk1"/>
                          </a:solidFill>
                          <a:latin typeface="微软雅黑" panose="020B0503020204020204" pitchFamily="34" charset="-122"/>
                          <a:ea typeface="微软雅黑" panose="020B0503020204020204" pitchFamily="34" charset="-122"/>
                          <a:cs typeface="+mn-cs"/>
                        </a:rPr>
                        <a:t>9</a:t>
                      </a:r>
                      <a:endParaRPr lang="zh-CN" altLang="en-US" sz="2600" b="0" kern="1200" dirty="0">
                        <a:solidFill>
                          <a:schemeClr val="dk1"/>
                        </a:solidFill>
                        <a:latin typeface="微软雅黑" panose="020B0503020204020204" pitchFamily="34" charset="-122"/>
                        <a:ea typeface="微软雅黑" panose="020B0503020204020204" pitchFamily="34" charset="-122"/>
                        <a:cs typeface="+mn-cs"/>
                      </a:endParaRPr>
                    </a:p>
                  </a:txBody>
                  <a:tcPr anchor="ctr"/>
                </a:tc>
                <a:tc>
                  <a:txBody>
                    <a:bodyPr/>
                    <a:lstStyle/>
                    <a:p>
                      <a:pPr algn="ctr"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向永杰</a:t>
                      </a:r>
                    </a:p>
                  </a:txBody>
                  <a:tcPr marL="9525" marR="9525" marT="9525" marB="0" anchor="ctr"/>
                </a:tc>
                <a:tc>
                  <a:txBody>
                    <a:bodyPr/>
                    <a:lstStyle/>
                    <a:p>
                      <a:pPr algn="l"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猪卵母细胞成熟过程中</a:t>
                      </a:r>
                      <a:r>
                        <a:rPr lang="en-US" altLang="zh-CN" sz="2600" b="0" kern="1200" dirty="0">
                          <a:solidFill>
                            <a:schemeClr val="dk1"/>
                          </a:solidFill>
                          <a:latin typeface="微软雅黑" panose="020B0503020204020204" pitchFamily="34" charset="-122"/>
                          <a:ea typeface="微软雅黑" panose="020B0503020204020204" pitchFamily="34" charset="-122"/>
                          <a:cs typeface="+mn-cs"/>
                        </a:rPr>
                        <a:t>GV</a:t>
                      </a:r>
                      <a:r>
                        <a:rPr lang="zh-CN" altLang="en-US" sz="2600" b="0" kern="1200" dirty="0">
                          <a:solidFill>
                            <a:schemeClr val="dk1"/>
                          </a:solidFill>
                          <a:latin typeface="微软雅黑" panose="020B0503020204020204" pitchFamily="34" charset="-122"/>
                          <a:ea typeface="微软雅黑" panose="020B0503020204020204" pitchFamily="34" charset="-122"/>
                          <a:cs typeface="+mn-cs"/>
                        </a:rPr>
                        <a:t>期和</a:t>
                      </a:r>
                      <a:r>
                        <a:rPr lang="en-US" altLang="zh-CN" sz="2600" b="0" kern="1200" dirty="0">
                          <a:solidFill>
                            <a:schemeClr val="dk1"/>
                          </a:solidFill>
                          <a:latin typeface="微软雅黑" panose="020B0503020204020204" pitchFamily="34" charset="-122"/>
                          <a:ea typeface="微软雅黑" panose="020B0503020204020204" pitchFamily="34" charset="-122"/>
                          <a:cs typeface="+mn-cs"/>
                        </a:rPr>
                        <a:t>MII</a:t>
                      </a:r>
                      <a:r>
                        <a:rPr lang="zh-CN" altLang="en-US" sz="2600" b="0" kern="1200" dirty="0">
                          <a:solidFill>
                            <a:schemeClr val="dk1"/>
                          </a:solidFill>
                          <a:latin typeface="微软雅黑" panose="020B0503020204020204" pitchFamily="34" charset="-122"/>
                          <a:ea typeface="微软雅黑" panose="020B0503020204020204" pitchFamily="34" charset="-122"/>
                          <a:cs typeface="+mn-cs"/>
                        </a:rPr>
                        <a:t>期的代谢模式研究</a:t>
                      </a:r>
                    </a:p>
                  </a:txBody>
                  <a:tcPr marL="9525" marR="9525" marT="9525" marB="0" anchor="ctr"/>
                </a:tc>
                <a:tc>
                  <a:txBody>
                    <a:bodyPr/>
                    <a:lstStyle/>
                    <a:p>
                      <a:pPr marL="0" algn="ctr" defTabSz="1296035" rtl="0" eaLnBrk="1" fontAlgn="ctr" latinLnBrk="0" hangingPunct="1"/>
                      <a:r>
                        <a:rPr lang="zh-CN" altLang="en-US" sz="2600" b="0" kern="1200" dirty="0">
                          <a:solidFill>
                            <a:schemeClr val="dk1"/>
                          </a:solidFill>
                          <a:latin typeface="微软雅黑" panose="020B0503020204020204" pitchFamily="34" charset="-122"/>
                          <a:ea typeface="微软雅黑" panose="020B0503020204020204" pitchFamily="34" charset="-122"/>
                          <a:cs typeface="+mn-cs"/>
                        </a:rPr>
                        <a:t>黄娇娇  副教授</a:t>
                      </a:r>
                    </a:p>
                  </a:txBody>
                  <a:tcPr marL="9525" marR="9525" marT="9525" marB="0" anchor="ctr"/>
                </a:tc>
                <a:extLst>
                  <a:ext uri="{0D108BD9-81ED-4DB2-BD59-A6C34878D82A}">
                    <a16:rowId xmlns:a16="http://schemas.microsoft.com/office/drawing/2014/main" val="10009"/>
                  </a:ext>
                </a:extLst>
              </a:tr>
              <a:tr h="504000">
                <a:tc>
                  <a:txBody>
                    <a:bodyPr/>
                    <a:lstStyle/>
                    <a:p>
                      <a:pPr algn="ctr">
                        <a:lnSpc>
                          <a:spcPts val="1500"/>
                        </a:lnSpc>
                      </a:pPr>
                      <a:r>
                        <a:rPr lang="en-US" altLang="zh-CN" sz="2600" b="0" kern="1200" dirty="0">
                          <a:solidFill>
                            <a:schemeClr val="dk1"/>
                          </a:solidFill>
                          <a:latin typeface="微软雅黑" panose="020B0503020204020204" pitchFamily="34" charset="-122"/>
                          <a:ea typeface="微软雅黑" panose="020B0503020204020204" pitchFamily="34" charset="-122"/>
                          <a:cs typeface="+mn-cs"/>
                        </a:rPr>
                        <a:t>10</a:t>
                      </a:r>
                      <a:endParaRPr lang="zh-CN" altLang="en-US" sz="2600" b="0" kern="1200" dirty="0">
                        <a:solidFill>
                          <a:schemeClr val="dk1"/>
                        </a:solidFill>
                        <a:latin typeface="微软雅黑" panose="020B0503020204020204" pitchFamily="34" charset="-122"/>
                        <a:ea typeface="微软雅黑" panose="020B0503020204020204" pitchFamily="34" charset="-122"/>
                        <a:cs typeface="+mn-cs"/>
                      </a:endParaRPr>
                    </a:p>
                  </a:txBody>
                  <a:tcPr anchor="ctr"/>
                </a:tc>
                <a:tc>
                  <a:txBody>
                    <a:bodyPr/>
                    <a:lstStyle/>
                    <a:p>
                      <a:pPr algn="ctr"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谢太凤</a:t>
                      </a:r>
                    </a:p>
                  </a:txBody>
                  <a:tcPr marL="9525" marR="9525" marT="9525" marB="0" anchor="ctr"/>
                </a:tc>
                <a:tc>
                  <a:txBody>
                    <a:bodyPr/>
                    <a:lstStyle/>
                    <a:p>
                      <a:pPr algn="l"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德州驴双驹性状候选基因的筛选</a:t>
                      </a:r>
                    </a:p>
                  </a:txBody>
                  <a:tcPr marL="9525" marR="9525" marT="9525" marB="0" anchor="ctr"/>
                </a:tc>
                <a:tc>
                  <a:txBody>
                    <a:bodyPr/>
                    <a:lstStyle/>
                    <a:p>
                      <a:pPr marL="0" algn="ctr" defTabSz="1296035" rtl="0" eaLnBrk="1" fontAlgn="ctr" latinLnBrk="0" hangingPunct="1"/>
                      <a:r>
                        <a:rPr lang="zh-CN" altLang="en-US" sz="2600" b="0" kern="1200" dirty="0">
                          <a:solidFill>
                            <a:schemeClr val="dk1"/>
                          </a:solidFill>
                          <a:latin typeface="微软雅黑" panose="020B0503020204020204" pitchFamily="34" charset="-122"/>
                          <a:ea typeface="微软雅黑" panose="020B0503020204020204" pitchFamily="34" charset="-122"/>
                          <a:cs typeface="+mn-cs"/>
                        </a:rPr>
                        <a:t>潘庆杰   教   授</a:t>
                      </a:r>
                    </a:p>
                  </a:txBody>
                  <a:tcPr marL="9525" marR="9525" marT="9525" marB="0" anchor="ctr"/>
                </a:tc>
                <a:extLst>
                  <a:ext uri="{0D108BD9-81ED-4DB2-BD59-A6C34878D82A}">
                    <a16:rowId xmlns:a16="http://schemas.microsoft.com/office/drawing/2014/main" val="10010"/>
                  </a:ext>
                </a:extLst>
              </a:tr>
              <a:tr h="504000">
                <a:tc>
                  <a:txBody>
                    <a:bodyPr/>
                    <a:lstStyle/>
                    <a:p>
                      <a:pPr algn="ctr">
                        <a:lnSpc>
                          <a:spcPts val="1500"/>
                        </a:lnSpc>
                      </a:pPr>
                      <a:r>
                        <a:rPr lang="en-US" altLang="zh-CN" sz="2600" b="0" kern="1200" dirty="0">
                          <a:solidFill>
                            <a:schemeClr val="dk1"/>
                          </a:solidFill>
                          <a:latin typeface="微软雅黑" panose="020B0503020204020204" pitchFamily="34" charset="-122"/>
                          <a:ea typeface="微软雅黑" panose="020B0503020204020204" pitchFamily="34" charset="-122"/>
                          <a:cs typeface="+mn-cs"/>
                        </a:rPr>
                        <a:t>11</a:t>
                      </a:r>
                      <a:endParaRPr lang="zh-CN" altLang="en-US" sz="2600" b="0" kern="1200" dirty="0">
                        <a:solidFill>
                          <a:schemeClr val="dk1"/>
                        </a:solidFill>
                        <a:latin typeface="微软雅黑" panose="020B0503020204020204" pitchFamily="34" charset="-122"/>
                        <a:ea typeface="微软雅黑" panose="020B0503020204020204" pitchFamily="34" charset="-122"/>
                        <a:cs typeface="+mn-cs"/>
                      </a:endParaRPr>
                    </a:p>
                  </a:txBody>
                  <a:tcPr anchor="ctr"/>
                </a:tc>
                <a:tc>
                  <a:txBody>
                    <a:bodyPr/>
                    <a:lstStyle/>
                    <a:p>
                      <a:pPr algn="ctr"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朱新远</a:t>
                      </a:r>
                    </a:p>
                  </a:txBody>
                  <a:tcPr marL="9525" marR="9525" marT="9525" marB="0" anchor="ctr"/>
                </a:tc>
                <a:tc>
                  <a:txBody>
                    <a:bodyPr/>
                    <a:lstStyle/>
                    <a:p>
                      <a:pPr algn="l"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母马大小卵泡中颗粒细胞对卵母细胞成熟的影响</a:t>
                      </a:r>
                    </a:p>
                  </a:txBody>
                  <a:tcPr marL="9525" marR="9525" marT="9525" marB="0" anchor="ctr"/>
                </a:tc>
                <a:tc>
                  <a:txBody>
                    <a:bodyPr/>
                    <a:lstStyle/>
                    <a:p>
                      <a:pPr marL="0" marR="0" lvl="0" indent="0" algn="ctr" defTabSz="1296035" rtl="0" eaLnBrk="1" fontAlgn="ctr" latinLnBrk="0" hangingPunct="1">
                        <a:lnSpc>
                          <a:spcPct val="100000"/>
                        </a:lnSpc>
                        <a:spcBef>
                          <a:spcPts val="0"/>
                        </a:spcBef>
                        <a:spcAft>
                          <a:spcPts val="0"/>
                        </a:spcAft>
                        <a:buClrTx/>
                        <a:buSzTx/>
                        <a:buFontTx/>
                        <a:buNone/>
                        <a:tabLst/>
                        <a:defRPr/>
                      </a:pPr>
                      <a:r>
                        <a:rPr kumimoji="0" lang="zh-CN" altLang="en-US" sz="2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潘庆杰   教   授</a:t>
                      </a:r>
                      <a:endParaRPr kumimoji="0" lang="zh-CN" altLang="en-US" sz="2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txBody>
                  <a:tcPr marL="9525" marR="9525" marT="9525" marB="0" anchor="ctr"/>
                </a:tc>
                <a:extLst>
                  <a:ext uri="{0D108BD9-81ED-4DB2-BD59-A6C34878D82A}">
                    <a16:rowId xmlns:a16="http://schemas.microsoft.com/office/drawing/2014/main" val="10011"/>
                  </a:ext>
                </a:extLst>
              </a:tr>
              <a:tr h="504000">
                <a:tc>
                  <a:txBody>
                    <a:bodyPr/>
                    <a:lstStyle/>
                    <a:p>
                      <a:pPr algn="ctr">
                        <a:lnSpc>
                          <a:spcPts val="1500"/>
                        </a:lnSpc>
                      </a:pPr>
                      <a:r>
                        <a:rPr lang="en-US" altLang="zh-CN" sz="2600" b="0" kern="1200">
                          <a:solidFill>
                            <a:schemeClr val="dk1"/>
                          </a:solidFill>
                          <a:latin typeface="微软雅黑" panose="020B0503020204020204" pitchFamily="34" charset="-122"/>
                          <a:ea typeface="微软雅黑" panose="020B0503020204020204" pitchFamily="34" charset="-122"/>
                          <a:cs typeface="+mn-cs"/>
                        </a:rPr>
                        <a:t>12</a:t>
                      </a:r>
                      <a:endParaRPr lang="zh-CN" altLang="en-US" sz="2600" b="0" kern="1200" dirty="0">
                        <a:solidFill>
                          <a:schemeClr val="dk1"/>
                        </a:solidFill>
                        <a:latin typeface="微软雅黑" panose="020B0503020204020204" pitchFamily="34" charset="-122"/>
                        <a:ea typeface="微软雅黑" panose="020B0503020204020204" pitchFamily="34" charset="-122"/>
                        <a:cs typeface="+mn-cs"/>
                      </a:endParaRPr>
                    </a:p>
                  </a:txBody>
                  <a:tcPr anchor="ctr"/>
                </a:tc>
                <a:tc>
                  <a:txBody>
                    <a:bodyPr/>
                    <a:lstStyle/>
                    <a:p>
                      <a:pPr algn="ctr"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祝明辉</a:t>
                      </a:r>
                    </a:p>
                  </a:txBody>
                  <a:tcPr marL="9525" marR="9525" marT="9525" marB="0" anchor="ctr"/>
                </a:tc>
                <a:tc>
                  <a:txBody>
                    <a:bodyPr/>
                    <a:lstStyle/>
                    <a:p>
                      <a:pPr algn="l" fontAlgn="ctr"/>
                      <a:r>
                        <a:rPr lang="zh-CN" altLang="en-US" sz="2600" b="0" kern="1200" dirty="0">
                          <a:solidFill>
                            <a:schemeClr val="dk1"/>
                          </a:solidFill>
                          <a:latin typeface="微软雅黑" panose="020B0503020204020204" pitchFamily="34" charset="-122"/>
                          <a:ea typeface="微软雅黑" panose="020B0503020204020204" pitchFamily="34" charset="-122"/>
                          <a:cs typeface="+mn-cs"/>
                        </a:rPr>
                        <a:t>马驴精子生殖功能相关的代谢组学研究</a:t>
                      </a:r>
                    </a:p>
                  </a:txBody>
                  <a:tcPr marL="9525" marR="9525" marT="9525" marB="0" anchor="ctr"/>
                </a:tc>
                <a:tc>
                  <a:txBody>
                    <a:bodyPr/>
                    <a:lstStyle/>
                    <a:p>
                      <a:pPr marL="0" marR="0" lvl="0" indent="0" algn="ctr" defTabSz="1296035" rtl="0" eaLnBrk="1" fontAlgn="ctr" latinLnBrk="0" hangingPunct="1">
                        <a:lnSpc>
                          <a:spcPct val="100000"/>
                        </a:lnSpc>
                        <a:spcBef>
                          <a:spcPts val="0"/>
                        </a:spcBef>
                        <a:spcAft>
                          <a:spcPts val="0"/>
                        </a:spcAft>
                        <a:buClrTx/>
                        <a:buSzTx/>
                        <a:buFontTx/>
                        <a:buNone/>
                        <a:tabLst/>
                        <a:defRPr/>
                      </a:pPr>
                      <a:r>
                        <a:rPr kumimoji="0" lang="zh-CN" altLang="en-US" sz="2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潘庆杰   教   授</a:t>
                      </a:r>
                    </a:p>
                  </a:txBody>
                  <a:tcPr marL="9525" marR="9525" marT="9525" marB="0" anchor="ctr"/>
                </a:tc>
                <a:extLst>
                  <a:ext uri="{0D108BD9-81ED-4DB2-BD59-A6C34878D82A}">
                    <a16:rowId xmlns:a16="http://schemas.microsoft.com/office/drawing/2014/main" val="10012"/>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p:cNvSpPr/>
          <p:nvPr/>
        </p:nvSpPr>
        <p:spPr>
          <a:xfrm>
            <a:off x="624546" y="1327157"/>
            <a:ext cx="16242390" cy="4046095"/>
          </a:xfrm>
          <a:prstGeom prst="roundRect">
            <a:avLst>
              <a:gd name="adj" fmla="val 13026"/>
            </a:avLst>
          </a:prstGeom>
          <a:gradFill>
            <a:gsLst>
              <a:gs pos="33000">
                <a:schemeClr val="accent1">
                  <a:lumMod val="5000"/>
                  <a:lumOff val="95000"/>
                  <a:alpha val="89000"/>
                </a:schemeClr>
              </a:gs>
              <a:gs pos="100000">
                <a:srgbClr val="87D2E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7" tIns="45718" rIns="91437" bIns="45718" numCol="1" spcCol="0" rtlCol="0" fromWordArt="0" anchor="ctr" anchorCtr="0" forceAA="0" compatLnSpc="1">
            <a:noAutofit/>
          </a:bodyPr>
          <a:lstStyle/>
          <a:p>
            <a:pPr algn="ctr" defTabSz="457157">
              <a:defRPr/>
            </a:pPr>
            <a:endParaRPr lang="zh-CN" altLang="en-US">
              <a:solidFill>
                <a:prstClr val="white"/>
              </a:solidFill>
              <a:latin typeface="Calibri" panose="020F0502020204030204"/>
              <a:ea typeface="等线" panose="02010600030101010101" pitchFamily="2" charset="-122"/>
            </a:endParaRPr>
          </a:p>
        </p:txBody>
      </p:sp>
      <p:sp>
        <p:nvSpPr>
          <p:cNvPr id="4" name="标题 1"/>
          <p:cNvSpPr txBox="1"/>
          <p:nvPr/>
        </p:nvSpPr>
        <p:spPr>
          <a:xfrm>
            <a:off x="-23229" y="1935534"/>
            <a:ext cx="16784440" cy="1005809"/>
          </a:xfrm>
          <a:prstGeom prst="rect">
            <a:avLst/>
          </a:prstGeom>
          <a:ln>
            <a:noFill/>
          </a:ln>
        </p:spPr>
        <p:txBody>
          <a:bodyPr vert="horz" lIns="91437" tIns="45718" rIns="91437" bIns="45718"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914313">
              <a:lnSpc>
                <a:spcPct val="100000"/>
              </a:lnSpc>
              <a:defRPr/>
            </a:pPr>
            <a:r>
              <a:rPr lang="en-US" altLang="zh-CN" sz="5400" b="1" dirty="0">
                <a:ln w="15875">
                  <a:noFill/>
                </a:ln>
                <a:solidFill>
                  <a:srgbClr val="FF0000"/>
                </a:solidFill>
                <a:latin typeface="微软雅黑" panose="020B0503020204020204" pitchFamily="34" charset="-122"/>
                <a:ea typeface="微软雅黑" panose="020B0503020204020204" pitchFamily="34" charset="-122"/>
              </a:rPr>
              <a:t>2022</a:t>
            </a:r>
            <a:r>
              <a:rPr lang="zh-CN" altLang="en-US" sz="5400" b="1" dirty="0">
                <a:ln w="15875">
                  <a:noFill/>
                </a:ln>
                <a:solidFill>
                  <a:srgbClr val="FF0000"/>
                </a:solidFill>
                <a:latin typeface="微软雅黑" panose="020B0503020204020204" pitchFamily="34" charset="-122"/>
                <a:ea typeface="微软雅黑" panose="020B0503020204020204" pitchFamily="34" charset="-122"/>
              </a:rPr>
              <a:t>届硕士研究生毕业论文答辩会</a:t>
            </a:r>
          </a:p>
          <a:p>
            <a:pPr algn="ctr" defTabSz="914313">
              <a:lnSpc>
                <a:spcPct val="100000"/>
              </a:lnSpc>
              <a:defRPr/>
            </a:pPr>
            <a:endParaRPr lang="zh-CN" altLang="en-US" sz="5400" b="1" dirty="0">
              <a:ln w="15875">
                <a:noFill/>
              </a:ln>
              <a:solidFill>
                <a:srgbClr val="FF0000"/>
              </a:solidFill>
              <a:latin typeface="微软雅黑" panose="020B0503020204020204" pitchFamily="34" charset="-122"/>
              <a:ea typeface="微软雅黑" panose="020B0503020204020204" pitchFamily="34" charset="-122"/>
            </a:endParaRPr>
          </a:p>
        </p:txBody>
      </p:sp>
      <p:graphicFrame>
        <p:nvGraphicFramePr>
          <p:cNvPr id="8" name="表格 8"/>
          <p:cNvGraphicFramePr>
            <a:graphicFrameLocks noGrp="1"/>
          </p:cNvGraphicFramePr>
          <p:nvPr>
            <p:extLst>
              <p:ext uri="{D42A27DB-BD31-4B8C-83A1-F6EECF244321}">
                <p14:modId xmlns:p14="http://schemas.microsoft.com/office/powerpoint/2010/main" val="4162202580"/>
              </p:ext>
            </p:extLst>
          </p:nvPr>
        </p:nvGraphicFramePr>
        <p:xfrm>
          <a:off x="519045" y="3169973"/>
          <a:ext cx="16242168" cy="5645839"/>
        </p:xfrm>
        <a:graphic>
          <a:graphicData uri="http://schemas.openxmlformats.org/drawingml/2006/table">
            <a:tbl>
              <a:tblPr firstRow="1" bandRow="1">
                <a:tableStyleId>{7DF18680-E054-41AD-8BC1-D1AEF772440D}</a:tableStyleId>
              </a:tblPr>
              <a:tblGrid>
                <a:gridCol w="1043908">
                  <a:extLst>
                    <a:ext uri="{9D8B030D-6E8A-4147-A177-3AD203B41FA5}">
                      <a16:colId xmlns:a16="http://schemas.microsoft.com/office/drawing/2014/main" val="20000"/>
                    </a:ext>
                  </a:extLst>
                </a:gridCol>
                <a:gridCol w="2302440">
                  <a:extLst>
                    <a:ext uri="{9D8B030D-6E8A-4147-A177-3AD203B41FA5}">
                      <a16:colId xmlns:a16="http://schemas.microsoft.com/office/drawing/2014/main" val="20001"/>
                    </a:ext>
                  </a:extLst>
                </a:gridCol>
                <a:gridCol w="9202773">
                  <a:extLst>
                    <a:ext uri="{9D8B030D-6E8A-4147-A177-3AD203B41FA5}">
                      <a16:colId xmlns:a16="http://schemas.microsoft.com/office/drawing/2014/main" val="20002"/>
                    </a:ext>
                  </a:extLst>
                </a:gridCol>
                <a:gridCol w="3693047">
                  <a:extLst>
                    <a:ext uri="{9D8B030D-6E8A-4147-A177-3AD203B41FA5}">
                      <a16:colId xmlns:a16="http://schemas.microsoft.com/office/drawing/2014/main" val="20003"/>
                    </a:ext>
                  </a:extLst>
                </a:gridCol>
              </a:tblGrid>
              <a:tr h="535246">
                <a:tc>
                  <a:txBody>
                    <a:bodyPr/>
                    <a:lstStyle/>
                    <a:p>
                      <a:pPr algn="ctr">
                        <a:lnSpc>
                          <a:spcPct val="100000"/>
                        </a:lnSpc>
                      </a:pPr>
                      <a:endParaRPr lang="zh-CN" altLang="en-US" sz="2600" dirty="0">
                        <a:latin typeface="微软雅黑" panose="020B0503020204020204" pitchFamily="34" charset="-122"/>
                        <a:ea typeface="微软雅黑" panose="020B0503020204020204" pitchFamily="34" charset="-122"/>
                      </a:endParaRPr>
                    </a:p>
                  </a:txBody>
                  <a:tcPr marL="91437" marR="91437" marT="45718" marB="45718" anchor="ctr"/>
                </a:tc>
                <a:tc>
                  <a:txBody>
                    <a:bodyPr/>
                    <a:lstStyle/>
                    <a:p>
                      <a:pPr algn="ctr">
                        <a:lnSpc>
                          <a:spcPct val="100000"/>
                        </a:lnSpc>
                      </a:pPr>
                      <a:r>
                        <a:rPr lang="zh-CN" altLang="en-US" sz="2600" dirty="0">
                          <a:latin typeface="微软雅黑" panose="020B0503020204020204" pitchFamily="34" charset="-122"/>
                          <a:ea typeface="微软雅黑" panose="020B0503020204020204" pitchFamily="34" charset="-122"/>
                        </a:rPr>
                        <a:t>答 辩 人</a:t>
                      </a:r>
                    </a:p>
                  </a:txBody>
                  <a:tcPr marL="91437" marR="91437" marT="45718" marB="45718" anchor="ctr"/>
                </a:tc>
                <a:tc>
                  <a:txBody>
                    <a:bodyPr/>
                    <a:lstStyle/>
                    <a:p>
                      <a:pPr algn="ctr">
                        <a:lnSpc>
                          <a:spcPct val="100000"/>
                        </a:lnSpc>
                      </a:pPr>
                      <a:r>
                        <a:rPr lang="zh-CN" altLang="en-US" sz="2600" dirty="0">
                          <a:latin typeface="微软雅黑" panose="020B0503020204020204" pitchFamily="34" charset="-122"/>
                          <a:ea typeface="微软雅黑" panose="020B0503020204020204" pitchFamily="34" charset="-122"/>
                        </a:rPr>
                        <a:t>论  文  题  目</a:t>
                      </a:r>
                    </a:p>
                  </a:txBody>
                  <a:tcPr marL="91437" marR="91437" marT="45718" marB="45718" anchor="ctr"/>
                </a:tc>
                <a:tc>
                  <a:txBody>
                    <a:bodyPr/>
                    <a:lstStyle/>
                    <a:p>
                      <a:pPr algn="ctr">
                        <a:lnSpc>
                          <a:spcPct val="100000"/>
                        </a:lnSpc>
                      </a:pPr>
                      <a:r>
                        <a:rPr lang="zh-CN" altLang="en-US" sz="2600" dirty="0">
                          <a:latin typeface="微软雅黑" panose="020B0503020204020204" pitchFamily="34" charset="-122"/>
                          <a:ea typeface="微软雅黑" panose="020B0503020204020204" pitchFamily="34" charset="-122"/>
                        </a:rPr>
                        <a:t>导师</a:t>
                      </a:r>
                    </a:p>
                  </a:txBody>
                  <a:tcPr marL="91437" marR="91437" marT="45718" marB="45718" anchor="ctr"/>
                </a:tc>
                <a:extLst>
                  <a:ext uri="{0D108BD9-81ED-4DB2-BD59-A6C34878D82A}">
                    <a16:rowId xmlns:a16="http://schemas.microsoft.com/office/drawing/2014/main" val="10000"/>
                  </a:ext>
                </a:extLst>
              </a:tr>
              <a:tr h="572279">
                <a:tc>
                  <a:txBody>
                    <a:bodyPr/>
                    <a:lstStyle/>
                    <a:p>
                      <a:pPr algn="ctr">
                        <a:lnSpc>
                          <a:spcPct val="100000"/>
                        </a:lnSpc>
                      </a:pPr>
                      <a:r>
                        <a:rPr lang="en-US" altLang="zh-CN" sz="2600" b="1" dirty="0">
                          <a:latin typeface="微软雅黑" panose="020B0503020204020204" pitchFamily="34" charset="-122"/>
                          <a:ea typeface="微软雅黑" panose="020B0503020204020204" pitchFamily="34" charset="-122"/>
                        </a:rPr>
                        <a:t>1</a:t>
                      </a:r>
                      <a:endParaRPr lang="zh-CN" altLang="en-US" sz="2600" b="1" dirty="0">
                        <a:latin typeface="微软雅黑" panose="020B0503020204020204" pitchFamily="34" charset="-122"/>
                        <a:ea typeface="微软雅黑" panose="020B0503020204020204" pitchFamily="34" charset="-122"/>
                      </a:endParaRPr>
                    </a:p>
                  </a:txBody>
                  <a:tcPr marL="91437" marR="91437" marT="45718" marB="45718" anchor="ctr"/>
                </a:tc>
                <a:tc>
                  <a:txBody>
                    <a:bodyPr/>
                    <a:lstStyle/>
                    <a:p>
                      <a:pPr algn="ctr">
                        <a:lnSpc>
                          <a:spcPct val="100000"/>
                        </a:lnSpc>
                      </a:pPr>
                      <a:r>
                        <a:rPr lang="zh-CN" altLang="en-US" sz="2600" b="0" dirty="0">
                          <a:latin typeface="微软雅黑" panose="020B0503020204020204" pitchFamily="34" charset="-122"/>
                          <a:ea typeface="微软雅黑" panose="020B0503020204020204" pitchFamily="34" charset="-122"/>
                        </a:rPr>
                        <a:t>赵 乐</a:t>
                      </a:r>
                    </a:p>
                  </a:txBody>
                  <a:tcPr marL="91437" marR="91437" marT="45718" marB="45718" anchor="ctr"/>
                </a:tc>
                <a:tc>
                  <a:txBody>
                    <a:bodyPr/>
                    <a:lstStyle/>
                    <a:p>
                      <a:pPr algn="l">
                        <a:lnSpc>
                          <a:spcPct val="100000"/>
                        </a:lnSpc>
                      </a:pPr>
                      <a:r>
                        <a:rPr lang="zh-CN" altLang="en-US" sz="2600" b="0" dirty="0">
                          <a:latin typeface="微软雅黑" panose="020B0503020204020204" pitchFamily="34" charset="-122"/>
                          <a:ea typeface="微软雅黑" panose="020B0503020204020204" pitchFamily="34" charset="-122"/>
                        </a:rPr>
                        <a:t>敖汉细毛羊肌内脂肪沉积相关的</a:t>
                      </a:r>
                      <a:r>
                        <a:rPr lang="en-US" altLang="zh-CN" sz="2600" b="0" dirty="0" err="1">
                          <a:latin typeface="微软雅黑" panose="020B0503020204020204" pitchFamily="34" charset="-122"/>
                          <a:ea typeface="微软雅黑" panose="020B0503020204020204" pitchFamily="34" charset="-122"/>
                        </a:rPr>
                        <a:t>circRNA</a:t>
                      </a:r>
                      <a:r>
                        <a:rPr lang="zh-CN" altLang="en-US" sz="2600" b="0" dirty="0">
                          <a:latin typeface="微软雅黑" panose="020B0503020204020204" pitchFamily="34" charset="-122"/>
                          <a:ea typeface="微软雅黑" panose="020B0503020204020204" pitchFamily="34" charset="-122"/>
                        </a:rPr>
                        <a:t>的筛选与功能鉴定</a:t>
                      </a:r>
                    </a:p>
                  </a:txBody>
                  <a:tcPr marL="91437" marR="91437" marT="45718" marB="45718" anchor="ctr"/>
                </a:tc>
                <a:tc>
                  <a:txBody>
                    <a:bodyPr/>
                    <a:lstStyle/>
                    <a:p>
                      <a:pPr algn="ctr">
                        <a:lnSpc>
                          <a:spcPct val="100000"/>
                        </a:lnSpc>
                      </a:pPr>
                      <a:r>
                        <a:rPr lang="zh-CN" altLang="en-US" sz="2300" b="0" dirty="0">
                          <a:latin typeface="微软雅黑" panose="020B0503020204020204" pitchFamily="34" charset="-122"/>
                          <a:ea typeface="微软雅黑" panose="020B0503020204020204" pitchFamily="34" charset="-122"/>
                        </a:rPr>
                        <a:t>柳 楠  教授</a:t>
                      </a:r>
                    </a:p>
                  </a:txBody>
                  <a:tcPr marL="91437" marR="91437" marT="45718" marB="45718" anchor="ctr"/>
                </a:tc>
                <a:extLst>
                  <a:ext uri="{0D108BD9-81ED-4DB2-BD59-A6C34878D82A}">
                    <a16:rowId xmlns:a16="http://schemas.microsoft.com/office/drawing/2014/main" val="10001"/>
                  </a:ext>
                </a:extLst>
              </a:tr>
              <a:tr h="538670">
                <a:tc>
                  <a:txBody>
                    <a:bodyPr/>
                    <a:lstStyle/>
                    <a:p>
                      <a:pPr algn="ctr">
                        <a:lnSpc>
                          <a:spcPct val="100000"/>
                        </a:lnSpc>
                      </a:pPr>
                      <a:r>
                        <a:rPr lang="en-US" altLang="zh-CN" sz="2600" b="1" dirty="0">
                          <a:latin typeface="微软雅黑" panose="020B0503020204020204" pitchFamily="34" charset="-122"/>
                          <a:ea typeface="微软雅黑" panose="020B0503020204020204" pitchFamily="34" charset="-122"/>
                        </a:rPr>
                        <a:t>2</a:t>
                      </a:r>
                      <a:endParaRPr lang="zh-CN" altLang="en-US" sz="2600" b="1" dirty="0">
                        <a:latin typeface="微软雅黑" panose="020B0503020204020204" pitchFamily="34" charset="-122"/>
                        <a:ea typeface="微软雅黑" panose="020B0503020204020204" pitchFamily="34" charset="-122"/>
                      </a:endParaRPr>
                    </a:p>
                  </a:txBody>
                  <a:tcPr marL="91437" marR="91437" marT="45718" marB="45718" anchor="ctr"/>
                </a:tc>
                <a:tc>
                  <a:txBody>
                    <a:bodyPr/>
                    <a:lstStyle/>
                    <a:p>
                      <a:pPr algn="ctr">
                        <a:lnSpc>
                          <a:spcPct val="100000"/>
                        </a:lnSpc>
                      </a:pPr>
                      <a:r>
                        <a:rPr lang="zh-CN" altLang="en-US" sz="2600" b="0" dirty="0">
                          <a:latin typeface="微软雅黑" panose="020B0503020204020204" pitchFamily="34" charset="-122"/>
                          <a:ea typeface="微软雅黑" panose="020B0503020204020204" pitchFamily="34" charset="-122"/>
                        </a:rPr>
                        <a:t>徐 晶</a:t>
                      </a:r>
                    </a:p>
                  </a:txBody>
                  <a:tcPr marL="91437" marR="91437" marT="45718" marB="45718" anchor="ctr"/>
                </a:tc>
                <a:tc>
                  <a:txBody>
                    <a:bodyPr/>
                    <a:lstStyle/>
                    <a:p>
                      <a:pPr algn="l">
                        <a:lnSpc>
                          <a:spcPct val="100000"/>
                        </a:lnSpc>
                      </a:pPr>
                      <a:r>
                        <a:rPr lang="zh-CN" altLang="en-US" sz="2300" b="0" kern="1200" dirty="0">
                          <a:solidFill>
                            <a:schemeClr val="dk1"/>
                          </a:solidFill>
                          <a:latin typeface="微软雅黑" panose="020B0503020204020204" pitchFamily="34" charset="-122"/>
                          <a:ea typeface="微软雅黑" panose="020B0503020204020204" pitchFamily="34" charset="-122"/>
                          <a:cs typeface="+mn-cs"/>
                        </a:rPr>
                        <a:t>鲁莱黑猪脂肪酸性状的全基因组关联分析及分子标记辅助育种评价</a:t>
                      </a:r>
                    </a:p>
                  </a:txBody>
                  <a:tcPr marL="91437" marR="91437" marT="45718" marB="45718" anchor="ctr"/>
                </a:tc>
                <a:tc>
                  <a:txBody>
                    <a:bodyPr/>
                    <a:lstStyle/>
                    <a:p>
                      <a:pPr algn="ctr">
                        <a:lnSpc>
                          <a:spcPct val="100000"/>
                        </a:lnSpc>
                      </a:pPr>
                      <a:r>
                        <a:rPr lang="zh-CN" altLang="en-US" sz="2300" b="0" dirty="0">
                          <a:latin typeface="微软雅黑" panose="020B0503020204020204" pitchFamily="34" charset="-122"/>
                          <a:ea typeface="微软雅黑" panose="020B0503020204020204" pitchFamily="34" charset="-122"/>
                        </a:rPr>
                        <a:t>张廷荣 教授</a:t>
                      </a:r>
                    </a:p>
                  </a:txBody>
                  <a:tcPr marL="91437" marR="91437" marT="45718" marB="45718" anchor="ctr"/>
                </a:tc>
                <a:extLst>
                  <a:ext uri="{0D108BD9-81ED-4DB2-BD59-A6C34878D82A}">
                    <a16:rowId xmlns:a16="http://schemas.microsoft.com/office/drawing/2014/main" val="10002"/>
                  </a:ext>
                </a:extLst>
              </a:tr>
              <a:tr h="782634">
                <a:tc>
                  <a:txBody>
                    <a:bodyPr/>
                    <a:lstStyle/>
                    <a:p>
                      <a:pPr algn="ctr">
                        <a:lnSpc>
                          <a:spcPct val="100000"/>
                        </a:lnSpc>
                      </a:pPr>
                      <a:r>
                        <a:rPr lang="en-US" altLang="zh-CN" sz="2600" b="1" dirty="0">
                          <a:latin typeface="微软雅黑" panose="020B0503020204020204" pitchFamily="34" charset="-122"/>
                          <a:ea typeface="微软雅黑" panose="020B0503020204020204" pitchFamily="34" charset="-122"/>
                        </a:rPr>
                        <a:t>3</a:t>
                      </a:r>
                      <a:endParaRPr lang="zh-CN" altLang="en-US" sz="2600" b="1" dirty="0">
                        <a:latin typeface="微软雅黑" panose="020B0503020204020204" pitchFamily="34" charset="-122"/>
                        <a:ea typeface="微软雅黑" panose="020B0503020204020204" pitchFamily="34" charset="-122"/>
                      </a:endParaRPr>
                    </a:p>
                  </a:txBody>
                  <a:tcPr marL="91437" marR="91437" marT="45718" marB="45718" anchor="ctr"/>
                </a:tc>
                <a:tc>
                  <a:txBody>
                    <a:bodyPr/>
                    <a:lstStyle/>
                    <a:p>
                      <a:pPr algn="ctr">
                        <a:lnSpc>
                          <a:spcPct val="100000"/>
                        </a:lnSpc>
                      </a:pPr>
                      <a:r>
                        <a:rPr lang="zh-CN" altLang="en-US" sz="2600" b="0" dirty="0">
                          <a:latin typeface="微软雅黑" panose="020B0503020204020204" pitchFamily="34" charset="-122"/>
                          <a:ea typeface="微软雅黑" panose="020B0503020204020204" pitchFamily="34" charset="-122"/>
                        </a:rPr>
                        <a:t>王 雷</a:t>
                      </a:r>
                    </a:p>
                  </a:txBody>
                  <a:tcPr marL="91437" marR="91437" marT="45718" marB="45718" anchor="ctr"/>
                </a:tc>
                <a:tc>
                  <a:txBody>
                    <a:bodyPr/>
                    <a:lstStyle/>
                    <a:p>
                      <a:pPr algn="l">
                        <a:lnSpc>
                          <a:spcPct val="100000"/>
                        </a:lnSpc>
                      </a:pPr>
                      <a:r>
                        <a:rPr lang="zh-CN" altLang="en-US" sz="2600" b="0" kern="1200" dirty="0">
                          <a:solidFill>
                            <a:schemeClr val="dk1"/>
                          </a:solidFill>
                          <a:latin typeface="微软雅黑" panose="020B0503020204020204" pitchFamily="34" charset="-122"/>
                          <a:ea typeface="微软雅黑" panose="020B0503020204020204" pitchFamily="34" charset="-122"/>
                          <a:cs typeface="+mn-cs"/>
                        </a:rPr>
                        <a:t>敖汉细毛羊羊毛细度相关基因的筛选及毛囊细胞的分离培养</a:t>
                      </a:r>
                    </a:p>
                  </a:txBody>
                  <a:tcPr marL="91437" marR="91437" marT="45718" marB="45718" anchor="ctr"/>
                </a:tc>
                <a:tc>
                  <a:txBody>
                    <a:bodyPr/>
                    <a:lstStyle/>
                    <a:p>
                      <a:pPr algn="ctr">
                        <a:lnSpc>
                          <a:spcPct val="100000"/>
                        </a:lnSpc>
                      </a:pPr>
                      <a:r>
                        <a:rPr lang="zh-CN" altLang="en-US" sz="2300" b="0" dirty="0">
                          <a:latin typeface="微软雅黑" panose="020B0503020204020204" pitchFamily="34" charset="-122"/>
                          <a:ea typeface="微软雅黑" panose="020B0503020204020204" pitchFamily="34" charset="-122"/>
                        </a:rPr>
                        <a:t>柳 楠   教授</a:t>
                      </a:r>
                      <a:endParaRPr lang="en-US" altLang="zh-CN" sz="2300" b="0" dirty="0">
                        <a:latin typeface="微软雅黑" panose="020B0503020204020204" pitchFamily="34" charset="-122"/>
                        <a:ea typeface="微软雅黑" panose="020B0503020204020204" pitchFamily="34" charset="-122"/>
                      </a:endParaRPr>
                    </a:p>
                    <a:p>
                      <a:pPr algn="ctr">
                        <a:lnSpc>
                          <a:spcPct val="100000"/>
                        </a:lnSpc>
                      </a:pPr>
                      <a:r>
                        <a:rPr lang="zh-CN" altLang="en-US" sz="2300" b="0" dirty="0">
                          <a:latin typeface="微软雅黑" panose="020B0503020204020204" pitchFamily="34" charset="-122"/>
                          <a:ea typeface="微软雅黑" panose="020B0503020204020204" pitchFamily="34" charset="-122"/>
                        </a:rPr>
                        <a:t>王国义 高级畜牧师</a:t>
                      </a:r>
                    </a:p>
                  </a:txBody>
                  <a:tcPr marL="91437" marR="91437" marT="45718" marB="45718" anchor="ctr"/>
                </a:tc>
                <a:extLst>
                  <a:ext uri="{0D108BD9-81ED-4DB2-BD59-A6C34878D82A}">
                    <a16:rowId xmlns:a16="http://schemas.microsoft.com/office/drawing/2014/main" val="10003"/>
                  </a:ext>
                </a:extLst>
              </a:tr>
              <a:tr h="782634">
                <a:tc>
                  <a:txBody>
                    <a:bodyPr/>
                    <a:lstStyle/>
                    <a:p>
                      <a:pPr algn="ctr">
                        <a:lnSpc>
                          <a:spcPct val="100000"/>
                        </a:lnSpc>
                      </a:pPr>
                      <a:r>
                        <a:rPr lang="en-US" altLang="zh-CN" sz="2600" b="1" dirty="0">
                          <a:latin typeface="微软雅黑" panose="020B0503020204020204" pitchFamily="34" charset="-122"/>
                          <a:ea typeface="微软雅黑" panose="020B0503020204020204" pitchFamily="34" charset="-122"/>
                        </a:rPr>
                        <a:t>4</a:t>
                      </a:r>
                      <a:endParaRPr lang="zh-CN" altLang="en-US" sz="2600" b="1" dirty="0">
                        <a:latin typeface="微软雅黑" panose="020B0503020204020204" pitchFamily="34" charset="-122"/>
                        <a:ea typeface="微软雅黑" panose="020B0503020204020204" pitchFamily="34" charset="-122"/>
                      </a:endParaRPr>
                    </a:p>
                  </a:txBody>
                  <a:tcPr marL="91437" marR="91437" marT="45718" marB="45718" anchor="ctr"/>
                </a:tc>
                <a:tc>
                  <a:txBody>
                    <a:bodyPr/>
                    <a:lstStyle/>
                    <a:p>
                      <a:pPr algn="ctr">
                        <a:lnSpc>
                          <a:spcPct val="100000"/>
                        </a:lnSpc>
                      </a:pPr>
                      <a:r>
                        <a:rPr lang="zh-CN" altLang="en-US" sz="2600" b="0" dirty="0">
                          <a:latin typeface="微软雅黑" panose="020B0503020204020204" pitchFamily="34" charset="-122"/>
                          <a:ea typeface="微软雅黑" panose="020B0503020204020204" pitchFamily="34" charset="-122"/>
                        </a:rPr>
                        <a:t>崔 钰</a:t>
                      </a:r>
                    </a:p>
                  </a:txBody>
                  <a:tcPr marL="91437" marR="91437" marT="45718" marB="45718" anchor="ctr"/>
                </a:tc>
                <a:tc>
                  <a:txBody>
                    <a:bodyPr/>
                    <a:lstStyle/>
                    <a:p>
                      <a:pPr algn="l">
                        <a:lnSpc>
                          <a:spcPct val="100000"/>
                        </a:lnSpc>
                      </a:pPr>
                      <a:r>
                        <a:rPr lang="zh-CN" altLang="en-US" sz="2600" b="0" kern="1200" dirty="0">
                          <a:solidFill>
                            <a:schemeClr val="dk1"/>
                          </a:solidFill>
                          <a:latin typeface="微软雅黑" panose="020B0503020204020204" pitchFamily="34" charset="-122"/>
                          <a:ea typeface="微软雅黑" panose="020B0503020204020204" pitchFamily="34" charset="-122"/>
                          <a:cs typeface="+mn-cs"/>
                        </a:rPr>
                        <a:t>绵羊多羔基因的筛选及</a:t>
                      </a:r>
                      <a:r>
                        <a:rPr lang="en-US" altLang="zh-CN" sz="2600" b="0" kern="1200" dirty="0">
                          <a:solidFill>
                            <a:schemeClr val="dk1"/>
                          </a:solidFill>
                          <a:latin typeface="微软雅黑" panose="020B0503020204020204" pitchFamily="34" charset="-122"/>
                          <a:ea typeface="微软雅黑" panose="020B0503020204020204" pitchFamily="34" charset="-122"/>
                          <a:cs typeface="+mn-cs"/>
                        </a:rPr>
                        <a:t>BAMBI</a:t>
                      </a:r>
                      <a:r>
                        <a:rPr lang="zh-CN" altLang="en-US" sz="2600" b="0" kern="1200" dirty="0">
                          <a:solidFill>
                            <a:schemeClr val="dk1"/>
                          </a:solidFill>
                          <a:latin typeface="微软雅黑" panose="020B0503020204020204" pitchFamily="34" charset="-122"/>
                          <a:ea typeface="微软雅黑" panose="020B0503020204020204" pitchFamily="34" charset="-122"/>
                          <a:cs typeface="+mn-cs"/>
                        </a:rPr>
                        <a:t>基因在颗粒细胞上的功能验证</a:t>
                      </a:r>
                    </a:p>
                  </a:txBody>
                  <a:tcPr marL="91437" marR="91437" marT="45718" marB="45718" anchor="ctr"/>
                </a:tc>
                <a:tc>
                  <a:txBody>
                    <a:bodyPr/>
                    <a:lstStyle/>
                    <a:p>
                      <a:pPr algn="ctr">
                        <a:lnSpc>
                          <a:spcPct val="100000"/>
                        </a:lnSpc>
                      </a:pPr>
                      <a:r>
                        <a:rPr lang="zh-CN" altLang="en-US" sz="2300" b="0" dirty="0">
                          <a:latin typeface="微软雅黑" panose="020B0503020204020204" pitchFamily="34" charset="-122"/>
                          <a:ea typeface="微软雅黑" panose="020B0503020204020204" pitchFamily="34" charset="-122"/>
                        </a:rPr>
                        <a:t>贺建宁 教授</a:t>
                      </a:r>
                      <a:endParaRPr lang="en-US" altLang="zh-CN" sz="2300" b="0" dirty="0">
                        <a:latin typeface="微软雅黑" panose="020B0503020204020204" pitchFamily="34" charset="-122"/>
                        <a:ea typeface="微软雅黑" panose="020B0503020204020204" pitchFamily="34" charset="-122"/>
                      </a:endParaRPr>
                    </a:p>
                    <a:p>
                      <a:pPr algn="ctr">
                        <a:lnSpc>
                          <a:spcPct val="100000"/>
                        </a:lnSpc>
                      </a:pPr>
                      <a:r>
                        <a:rPr lang="zh-CN" altLang="en-US" sz="2300" b="0" dirty="0">
                          <a:latin typeface="微软雅黑" panose="020B0503020204020204" pitchFamily="34" charset="-122"/>
                          <a:ea typeface="微软雅黑" panose="020B0503020204020204" pitchFamily="34" charset="-122"/>
                        </a:rPr>
                        <a:t>王国义 高级畜牧师</a:t>
                      </a:r>
                    </a:p>
                  </a:txBody>
                  <a:tcPr marL="91437" marR="91437" marT="45718" marB="45718" anchor="ctr"/>
                </a:tc>
                <a:extLst>
                  <a:ext uri="{0D108BD9-81ED-4DB2-BD59-A6C34878D82A}">
                    <a16:rowId xmlns:a16="http://schemas.microsoft.com/office/drawing/2014/main" val="10004"/>
                  </a:ext>
                </a:extLst>
              </a:tr>
              <a:tr h="782634">
                <a:tc>
                  <a:txBody>
                    <a:bodyPr/>
                    <a:lstStyle/>
                    <a:p>
                      <a:pPr algn="ctr">
                        <a:lnSpc>
                          <a:spcPct val="100000"/>
                        </a:lnSpc>
                      </a:pPr>
                      <a:r>
                        <a:rPr lang="en-US" altLang="zh-CN" sz="2600" b="1" dirty="0">
                          <a:latin typeface="微软雅黑" panose="020B0503020204020204" pitchFamily="34" charset="-122"/>
                          <a:ea typeface="微软雅黑" panose="020B0503020204020204" pitchFamily="34" charset="-122"/>
                        </a:rPr>
                        <a:t>5</a:t>
                      </a:r>
                      <a:endParaRPr lang="zh-CN" altLang="en-US" sz="2600" b="1" dirty="0">
                        <a:latin typeface="微软雅黑" panose="020B0503020204020204" pitchFamily="34" charset="-122"/>
                        <a:ea typeface="微软雅黑" panose="020B0503020204020204" pitchFamily="34" charset="-122"/>
                      </a:endParaRPr>
                    </a:p>
                  </a:txBody>
                  <a:tcPr marL="91437" marR="91437" marT="45718" marB="45718" anchor="ctr"/>
                </a:tc>
                <a:tc>
                  <a:txBody>
                    <a:bodyPr/>
                    <a:lstStyle/>
                    <a:p>
                      <a:pPr algn="ctr">
                        <a:lnSpc>
                          <a:spcPct val="100000"/>
                        </a:lnSpc>
                      </a:pPr>
                      <a:r>
                        <a:rPr lang="zh-CN" altLang="en-US" sz="2600" b="0" dirty="0">
                          <a:latin typeface="微软雅黑" panose="020B0503020204020204" pitchFamily="34" charset="-122"/>
                          <a:ea typeface="微软雅黑" panose="020B0503020204020204" pitchFamily="34" charset="-122"/>
                        </a:rPr>
                        <a:t>张权威</a:t>
                      </a:r>
                    </a:p>
                  </a:txBody>
                  <a:tcPr marL="91437" marR="91437" marT="45718" marB="45718" anchor="ctr"/>
                </a:tc>
                <a:tc>
                  <a:txBody>
                    <a:bodyPr/>
                    <a:lstStyle/>
                    <a:p>
                      <a:pPr algn="l">
                        <a:lnSpc>
                          <a:spcPct val="100000"/>
                        </a:lnSpc>
                      </a:pPr>
                      <a:r>
                        <a:rPr lang="zh-CN" altLang="en-US" sz="2600" b="0" kern="1200" dirty="0">
                          <a:solidFill>
                            <a:schemeClr val="dk1"/>
                          </a:solidFill>
                          <a:latin typeface="微软雅黑" panose="020B0503020204020204" pitchFamily="34" charset="-122"/>
                          <a:ea typeface="微软雅黑" panose="020B0503020204020204" pitchFamily="34" charset="-122"/>
                          <a:cs typeface="+mn-cs"/>
                        </a:rPr>
                        <a:t>崂山奶山羊生殖缺陷基因的定位和结构分析</a:t>
                      </a:r>
                    </a:p>
                  </a:txBody>
                  <a:tcPr marL="91437" marR="91437" marT="45718" marB="45718" anchor="ctr"/>
                </a:tc>
                <a:tc>
                  <a:txBody>
                    <a:bodyPr/>
                    <a:lstStyle/>
                    <a:p>
                      <a:pPr algn="ctr">
                        <a:lnSpc>
                          <a:spcPct val="100000"/>
                        </a:lnSpc>
                      </a:pPr>
                      <a:r>
                        <a:rPr lang="zh-CN" altLang="en-US" sz="2300" b="0" dirty="0">
                          <a:latin typeface="微软雅黑" panose="020B0503020204020204" pitchFamily="34" charset="-122"/>
                          <a:ea typeface="微软雅黑" panose="020B0503020204020204" pitchFamily="34" charset="-122"/>
                        </a:rPr>
                        <a:t>赵金山 教授</a:t>
                      </a:r>
                      <a:endParaRPr lang="en-US" altLang="zh-CN" sz="2300" b="0" dirty="0">
                        <a:latin typeface="微软雅黑" panose="020B0503020204020204" pitchFamily="34" charset="-122"/>
                        <a:ea typeface="微软雅黑" panose="020B0503020204020204" pitchFamily="34" charset="-122"/>
                      </a:endParaRPr>
                    </a:p>
                    <a:p>
                      <a:pPr algn="ctr">
                        <a:lnSpc>
                          <a:spcPct val="100000"/>
                        </a:lnSpc>
                      </a:pPr>
                      <a:r>
                        <a:rPr lang="zh-CN" altLang="en-US" sz="2300" b="0" dirty="0">
                          <a:latin typeface="微软雅黑" panose="020B0503020204020204" pitchFamily="34" charset="-122"/>
                          <a:ea typeface="微软雅黑" panose="020B0503020204020204" pitchFamily="34" charset="-122"/>
                        </a:rPr>
                        <a:t>程明 高级畜牧师</a:t>
                      </a:r>
                    </a:p>
                  </a:txBody>
                  <a:tcPr marL="91437" marR="91437" marT="45718" marB="45718" anchor="ctr"/>
                </a:tc>
                <a:extLst>
                  <a:ext uri="{0D108BD9-81ED-4DB2-BD59-A6C34878D82A}">
                    <a16:rowId xmlns:a16="http://schemas.microsoft.com/office/drawing/2014/main" val="10005"/>
                  </a:ext>
                </a:extLst>
              </a:tr>
              <a:tr h="782634">
                <a:tc>
                  <a:txBody>
                    <a:bodyPr/>
                    <a:lstStyle/>
                    <a:p>
                      <a:pPr algn="ctr">
                        <a:lnSpc>
                          <a:spcPct val="100000"/>
                        </a:lnSpc>
                        <a:buNone/>
                      </a:pPr>
                      <a:r>
                        <a:rPr lang="en-US" altLang="zh-CN" sz="2600" b="1" dirty="0">
                          <a:latin typeface="微软雅黑" panose="020B0503020204020204" pitchFamily="34" charset="-122"/>
                          <a:ea typeface="微软雅黑" panose="020B0503020204020204" pitchFamily="34" charset="-122"/>
                        </a:rPr>
                        <a:t>6</a:t>
                      </a:r>
                    </a:p>
                  </a:txBody>
                  <a:tcPr marL="91437" marR="91437" marT="45718" marB="45718" anchor="ctr"/>
                </a:tc>
                <a:tc>
                  <a:txBody>
                    <a:bodyPr/>
                    <a:lstStyle/>
                    <a:p>
                      <a:pPr marL="0" marR="0" lvl="0" indent="0" algn="ctr" defTabSz="914353" rtl="0" eaLnBrk="1" fontAlgn="auto" latinLnBrk="0" hangingPunct="1">
                        <a:lnSpc>
                          <a:spcPct val="100000"/>
                        </a:lnSpc>
                        <a:spcBef>
                          <a:spcPts val="0"/>
                        </a:spcBef>
                        <a:spcAft>
                          <a:spcPts val="0"/>
                        </a:spcAft>
                        <a:buClrTx/>
                        <a:buSzTx/>
                        <a:buFontTx/>
                        <a:buNone/>
                        <a:tabLst/>
                        <a:defRPr/>
                      </a:pPr>
                      <a:r>
                        <a:rPr lang="zh-CN" altLang="en-US" sz="2600" b="0" kern="1200" dirty="0">
                          <a:solidFill>
                            <a:schemeClr val="dk1"/>
                          </a:solidFill>
                          <a:latin typeface="微软雅黑" panose="020B0503020204020204" pitchFamily="34" charset="-122"/>
                          <a:ea typeface="微软雅黑" panose="020B0503020204020204" pitchFamily="34" charset="-122"/>
                          <a:cs typeface="+mn-cs"/>
                        </a:rPr>
                        <a:t>刘 同</a:t>
                      </a:r>
                    </a:p>
                  </a:txBody>
                  <a:tcPr marL="91437" marR="91437" marT="45718" marB="45718" anchor="ctr"/>
                </a:tc>
                <a:tc>
                  <a:txBody>
                    <a:bodyPr/>
                    <a:lstStyle/>
                    <a:p>
                      <a:pPr marL="0" marR="0" lvl="0" indent="0" algn="l" defTabSz="914353" rtl="0" eaLnBrk="1" fontAlgn="auto" latinLnBrk="0" hangingPunct="1">
                        <a:lnSpc>
                          <a:spcPct val="100000"/>
                        </a:lnSpc>
                        <a:spcBef>
                          <a:spcPts val="0"/>
                        </a:spcBef>
                        <a:spcAft>
                          <a:spcPts val="0"/>
                        </a:spcAft>
                        <a:buClrTx/>
                        <a:buSzTx/>
                        <a:buFontTx/>
                        <a:buNone/>
                        <a:tabLst/>
                        <a:defRPr/>
                      </a:pPr>
                      <a:r>
                        <a:rPr lang="zh-CN" altLang="en-US" sz="2600" b="0" kern="1200" dirty="0">
                          <a:solidFill>
                            <a:schemeClr val="dk1"/>
                          </a:solidFill>
                          <a:latin typeface="微软雅黑" panose="020B0503020204020204" pitchFamily="34" charset="-122"/>
                          <a:ea typeface="微软雅黑" panose="020B0503020204020204" pitchFamily="34" charset="-122"/>
                          <a:cs typeface="+mn-cs"/>
                        </a:rPr>
                        <a:t>肉鸭胸肌风味物质的测定及遗传分析</a:t>
                      </a:r>
                    </a:p>
                  </a:txBody>
                  <a:tcPr marL="91437" marR="91437" marT="45718" marB="45718" anchor="ctr"/>
                </a:tc>
                <a:tc>
                  <a:txBody>
                    <a:bodyPr/>
                    <a:lstStyle/>
                    <a:p>
                      <a:pPr marL="0" marR="0" lvl="0" indent="0" algn="ctr" defTabSz="914353" rtl="0" eaLnBrk="1" fontAlgn="auto" latinLnBrk="0" hangingPunct="1">
                        <a:lnSpc>
                          <a:spcPct val="100000"/>
                        </a:lnSpc>
                        <a:spcBef>
                          <a:spcPts val="0"/>
                        </a:spcBef>
                        <a:spcAft>
                          <a:spcPts val="0"/>
                        </a:spcAft>
                        <a:buClrTx/>
                        <a:buSzTx/>
                        <a:buFontTx/>
                        <a:buNone/>
                        <a:tabLst/>
                        <a:defRPr/>
                      </a:pPr>
                      <a:r>
                        <a:rPr lang="zh-CN" altLang="en-US" sz="2300" b="0" kern="1200" dirty="0">
                          <a:solidFill>
                            <a:schemeClr val="dk1"/>
                          </a:solidFill>
                          <a:latin typeface="微软雅黑" panose="020B0503020204020204" pitchFamily="34" charset="-122"/>
                          <a:ea typeface="微软雅黑" panose="020B0503020204020204" pitchFamily="34" charset="-122"/>
                          <a:cs typeface="+mn-cs"/>
                        </a:rPr>
                        <a:t>赵金山 教授</a:t>
                      </a:r>
                    </a:p>
                    <a:p>
                      <a:pPr algn="ctr">
                        <a:lnSpc>
                          <a:spcPct val="100000"/>
                        </a:lnSpc>
                      </a:pPr>
                      <a:r>
                        <a:rPr lang="zh-CN" altLang="en-US" sz="2300" b="0" kern="1200" dirty="0">
                          <a:solidFill>
                            <a:schemeClr val="dk1"/>
                          </a:solidFill>
                          <a:latin typeface="微软雅黑" panose="020B0503020204020204" pitchFamily="34" charset="-122"/>
                          <a:ea typeface="微软雅黑" panose="020B0503020204020204" pitchFamily="34" charset="-122"/>
                          <a:cs typeface="+mn-cs"/>
                        </a:rPr>
                        <a:t>周正奎 研究员</a:t>
                      </a:r>
                    </a:p>
                  </a:txBody>
                  <a:tcPr marL="91437" marR="91437" marT="45718" marB="45718" anchor="ctr"/>
                </a:tc>
                <a:extLst>
                  <a:ext uri="{0D108BD9-81ED-4DB2-BD59-A6C34878D82A}">
                    <a16:rowId xmlns:a16="http://schemas.microsoft.com/office/drawing/2014/main" val="10006"/>
                  </a:ext>
                </a:extLst>
              </a:tr>
              <a:tr h="829740">
                <a:tc>
                  <a:txBody>
                    <a:bodyPr/>
                    <a:lstStyle/>
                    <a:p>
                      <a:pPr algn="ctr">
                        <a:lnSpc>
                          <a:spcPct val="100000"/>
                        </a:lnSpc>
                        <a:buNone/>
                      </a:pPr>
                      <a:r>
                        <a:rPr lang="en-US" altLang="zh-CN" sz="2600" b="1" dirty="0">
                          <a:latin typeface="微软雅黑" panose="020B0503020204020204" pitchFamily="34" charset="-122"/>
                          <a:ea typeface="微软雅黑" panose="020B0503020204020204" pitchFamily="34" charset="-122"/>
                        </a:rPr>
                        <a:t>7</a:t>
                      </a:r>
                    </a:p>
                  </a:txBody>
                  <a:tcPr marL="91437" marR="91437" marT="45718" marB="45718" anchor="ctr"/>
                </a:tc>
                <a:tc>
                  <a:txBody>
                    <a:bodyPr/>
                    <a:lstStyle/>
                    <a:p>
                      <a:pPr algn="ctr">
                        <a:lnSpc>
                          <a:spcPct val="100000"/>
                        </a:lnSpc>
                      </a:pPr>
                      <a:r>
                        <a:rPr lang="zh-CN" altLang="en-US" sz="2600" b="0" dirty="0">
                          <a:latin typeface="微软雅黑" panose="020B0503020204020204" pitchFamily="34" charset="-122"/>
                          <a:ea typeface="微软雅黑" panose="020B0503020204020204" pitchFamily="34" charset="-122"/>
                        </a:rPr>
                        <a:t>李 晓</a:t>
                      </a:r>
                    </a:p>
                  </a:txBody>
                  <a:tcPr marL="91437" marR="91437" marT="45718" marB="45718" anchor="ctr"/>
                </a:tc>
                <a:tc>
                  <a:txBody>
                    <a:bodyPr/>
                    <a:lstStyle/>
                    <a:p>
                      <a:pPr algn="l">
                        <a:lnSpc>
                          <a:spcPct val="100000"/>
                        </a:lnSpc>
                      </a:pPr>
                      <a:r>
                        <a:rPr lang="zh-CN" altLang="en-US" sz="2600" b="0" kern="1200" dirty="0">
                          <a:solidFill>
                            <a:schemeClr val="dk1"/>
                          </a:solidFill>
                          <a:latin typeface="微软雅黑" panose="020B0503020204020204" pitchFamily="34" charset="-122"/>
                          <a:ea typeface="微软雅黑" panose="020B0503020204020204" pitchFamily="34" charset="-122"/>
                          <a:cs typeface="+mn-cs"/>
                        </a:rPr>
                        <a:t>里岔黑猪种质资源保护技术的研究</a:t>
                      </a:r>
                    </a:p>
                  </a:txBody>
                  <a:tcPr marL="91437" marR="91437" marT="45718" marB="45718" anchor="ctr"/>
                </a:tc>
                <a:tc>
                  <a:txBody>
                    <a:bodyPr/>
                    <a:lstStyle/>
                    <a:p>
                      <a:pPr marL="0" marR="0" lvl="0" indent="0" algn="ctr" defTabSz="914353" rtl="0" eaLnBrk="1" fontAlgn="auto" latinLnBrk="0" hangingPunct="1">
                        <a:lnSpc>
                          <a:spcPct val="100000"/>
                        </a:lnSpc>
                        <a:spcBef>
                          <a:spcPts val="0"/>
                        </a:spcBef>
                        <a:spcAft>
                          <a:spcPts val="0"/>
                        </a:spcAft>
                        <a:buClrTx/>
                        <a:buSzTx/>
                        <a:buFontTx/>
                        <a:buNone/>
                        <a:tabLst/>
                        <a:defRPr/>
                      </a:pPr>
                      <a:r>
                        <a:rPr lang="zh-CN" altLang="en-US" sz="2300" b="0" dirty="0">
                          <a:latin typeface="微软雅黑" panose="020B0503020204020204" pitchFamily="34" charset="-122"/>
                          <a:ea typeface="微软雅黑" panose="020B0503020204020204" pitchFamily="34" charset="-122"/>
                        </a:rPr>
                        <a:t>于光辉 副教授</a:t>
                      </a:r>
                      <a:endParaRPr lang="en-US" altLang="zh-CN" sz="2300" b="0" dirty="0">
                        <a:latin typeface="微软雅黑" panose="020B0503020204020204" pitchFamily="34" charset="-122"/>
                        <a:ea typeface="微软雅黑" panose="020B0503020204020204" pitchFamily="34" charset="-122"/>
                      </a:endParaRPr>
                    </a:p>
                    <a:p>
                      <a:pPr marL="0" marR="0" lvl="0" indent="0" algn="ctr" defTabSz="914353" rtl="0" eaLnBrk="1" fontAlgn="auto" latinLnBrk="0" hangingPunct="1">
                        <a:lnSpc>
                          <a:spcPct val="100000"/>
                        </a:lnSpc>
                        <a:spcBef>
                          <a:spcPts val="0"/>
                        </a:spcBef>
                        <a:spcAft>
                          <a:spcPts val="0"/>
                        </a:spcAft>
                        <a:buClrTx/>
                        <a:buSzTx/>
                        <a:buFontTx/>
                        <a:buNone/>
                        <a:tabLst/>
                        <a:defRPr/>
                      </a:pPr>
                      <a:r>
                        <a:rPr lang="zh-CN" altLang="en-US" sz="2300" b="0" dirty="0">
                          <a:latin typeface="微软雅黑" panose="020B0503020204020204" pitchFamily="34" charset="-122"/>
                          <a:ea typeface="微软雅黑" panose="020B0503020204020204" pitchFamily="34" charset="-122"/>
                        </a:rPr>
                        <a:t>崔 超 研究员</a:t>
                      </a:r>
                    </a:p>
                  </a:txBody>
                  <a:tcPr marL="91437" marR="91437" marT="45718" marB="45718" anchor="ctr"/>
                </a:tc>
                <a:extLst>
                  <a:ext uri="{0D108BD9-81ED-4DB2-BD59-A6C34878D82A}">
                    <a16:rowId xmlns:a16="http://schemas.microsoft.com/office/drawing/2014/main" val="10007"/>
                  </a:ext>
                </a:extLst>
              </a:tr>
            </a:tbl>
          </a:graphicData>
        </a:graphic>
      </p:graphicFrame>
      <p:sp>
        <p:nvSpPr>
          <p:cNvPr id="9" name="副标题 2"/>
          <p:cNvSpPr txBox="1"/>
          <p:nvPr/>
        </p:nvSpPr>
        <p:spPr>
          <a:xfrm>
            <a:off x="519044" y="2433928"/>
            <a:ext cx="16312651" cy="916277"/>
          </a:xfrm>
          <a:prstGeom prst="rect">
            <a:avLst/>
          </a:prstGeom>
        </p:spPr>
        <p:txBody>
          <a:bodyPr vert="horz" lIns="91437" tIns="45718" rIns="91437" bIns="45718"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313">
              <a:lnSpc>
                <a:spcPct val="150000"/>
              </a:lnSpc>
              <a:spcBef>
                <a:spcPts val="1001"/>
              </a:spcBef>
              <a:buNone/>
              <a:defRPr/>
            </a:pPr>
            <a:r>
              <a:rPr lang="zh-CN" altLang="en-US" sz="2799" b="1" dirty="0">
                <a:solidFill>
                  <a:prstClr val="black"/>
                </a:solidFill>
                <a:latin typeface="微软雅黑" panose="020B0503020204020204" pitchFamily="34" charset="-122"/>
                <a:ea typeface="微软雅黑" panose="020B0503020204020204" pitchFamily="34" charset="-122"/>
              </a:rPr>
              <a:t>时间：</a:t>
            </a:r>
            <a:r>
              <a:rPr lang="en-US" altLang="zh-CN" sz="2799" b="1" dirty="0">
                <a:solidFill>
                  <a:prstClr val="black"/>
                </a:solidFill>
                <a:latin typeface="微软雅黑" panose="020B0503020204020204" pitchFamily="34" charset="-122"/>
                <a:ea typeface="微软雅黑" panose="020B0503020204020204" pitchFamily="34" charset="-122"/>
              </a:rPr>
              <a:t>05</a:t>
            </a:r>
            <a:r>
              <a:rPr lang="zh-CN" altLang="en-US" sz="2799" b="1" dirty="0">
                <a:solidFill>
                  <a:prstClr val="black"/>
                </a:solidFill>
                <a:latin typeface="微软雅黑" panose="020B0503020204020204" pitchFamily="34" charset="-122"/>
                <a:ea typeface="微软雅黑" panose="020B0503020204020204" pitchFamily="34" charset="-122"/>
              </a:rPr>
              <a:t>月</a:t>
            </a:r>
            <a:r>
              <a:rPr lang="en-US" altLang="zh-CN" sz="2799" b="1" dirty="0">
                <a:solidFill>
                  <a:prstClr val="black"/>
                </a:solidFill>
                <a:latin typeface="微软雅黑" panose="020B0503020204020204" pitchFamily="34" charset="-122"/>
                <a:ea typeface="微软雅黑" panose="020B0503020204020204" pitchFamily="34" charset="-122"/>
              </a:rPr>
              <a:t>27</a:t>
            </a:r>
            <a:r>
              <a:rPr lang="zh-CN" altLang="en-US" sz="2799" b="1" dirty="0">
                <a:solidFill>
                  <a:prstClr val="black"/>
                </a:solidFill>
                <a:latin typeface="微软雅黑" panose="020B0503020204020204" pitchFamily="34" charset="-122"/>
                <a:ea typeface="微软雅黑" panose="020B0503020204020204" pitchFamily="34" charset="-122"/>
              </a:rPr>
              <a:t>日</a:t>
            </a:r>
            <a:r>
              <a:rPr lang="en-US" altLang="zh-CN" sz="2799" b="1" dirty="0">
                <a:solidFill>
                  <a:prstClr val="black"/>
                </a:solidFill>
                <a:latin typeface="微软雅黑" panose="020B0503020204020204" pitchFamily="34" charset="-122"/>
                <a:ea typeface="微软雅黑" panose="020B0503020204020204" pitchFamily="34" charset="-122"/>
              </a:rPr>
              <a:t>   08:30</a:t>
            </a:r>
            <a:r>
              <a:rPr lang="zh-CN" altLang="en-US" sz="2799" b="1" dirty="0">
                <a:solidFill>
                  <a:prstClr val="black"/>
                </a:solidFill>
                <a:latin typeface="微软雅黑" panose="020B0503020204020204" pitchFamily="34" charset="-122"/>
                <a:ea typeface="微软雅黑" panose="020B0503020204020204" pitchFamily="34" charset="-122"/>
              </a:rPr>
              <a:t>       地点：生物楼</a:t>
            </a:r>
            <a:r>
              <a:rPr lang="en-US" altLang="zh-CN" sz="2799" b="1" dirty="0">
                <a:solidFill>
                  <a:prstClr val="black"/>
                </a:solidFill>
                <a:latin typeface="微软雅黑" panose="020B0503020204020204" pitchFamily="34" charset="-122"/>
                <a:ea typeface="微软雅黑" panose="020B0503020204020204" pitchFamily="34" charset="-122"/>
              </a:rPr>
              <a:t>C103</a:t>
            </a:r>
            <a:endParaRPr lang="zh-CN" altLang="en-US" sz="2799" b="1" dirty="0">
              <a:solidFill>
                <a:prstClr val="black"/>
              </a:solidFill>
              <a:latin typeface="微软雅黑" panose="020B0503020204020204" pitchFamily="34" charset="-122"/>
              <a:ea typeface="微软雅黑" panose="020B0503020204020204" pitchFamily="34"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94807770"/>
              </p:ext>
            </p:extLst>
          </p:nvPr>
        </p:nvGraphicFramePr>
        <p:xfrm>
          <a:off x="518774" y="8776445"/>
          <a:ext cx="16242168" cy="792476"/>
        </p:xfrm>
        <a:graphic>
          <a:graphicData uri="http://schemas.openxmlformats.org/drawingml/2006/table">
            <a:tbl>
              <a:tblPr firstRow="1" bandRow="1">
                <a:tableStyleId>{7DF18680-E054-41AD-8BC1-D1AEF772440D}</a:tableStyleId>
              </a:tblPr>
              <a:tblGrid>
                <a:gridCol w="1043908">
                  <a:extLst>
                    <a:ext uri="{9D8B030D-6E8A-4147-A177-3AD203B41FA5}">
                      <a16:colId xmlns:a16="http://schemas.microsoft.com/office/drawing/2014/main" val="2185584074"/>
                    </a:ext>
                  </a:extLst>
                </a:gridCol>
                <a:gridCol w="2302440">
                  <a:extLst>
                    <a:ext uri="{9D8B030D-6E8A-4147-A177-3AD203B41FA5}">
                      <a16:colId xmlns:a16="http://schemas.microsoft.com/office/drawing/2014/main" val="1132560392"/>
                    </a:ext>
                  </a:extLst>
                </a:gridCol>
                <a:gridCol w="9202773">
                  <a:extLst>
                    <a:ext uri="{9D8B030D-6E8A-4147-A177-3AD203B41FA5}">
                      <a16:colId xmlns:a16="http://schemas.microsoft.com/office/drawing/2014/main" val="3209185846"/>
                    </a:ext>
                  </a:extLst>
                </a:gridCol>
                <a:gridCol w="3693047">
                  <a:extLst>
                    <a:ext uri="{9D8B030D-6E8A-4147-A177-3AD203B41FA5}">
                      <a16:colId xmlns:a16="http://schemas.microsoft.com/office/drawing/2014/main" val="1582425067"/>
                    </a:ext>
                  </a:extLst>
                </a:gridCol>
              </a:tblGrid>
              <a:tr h="782634">
                <a:tc>
                  <a:txBody>
                    <a:bodyPr/>
                    <a:lstStyle/>
                    <a:p>
                      <a:pPr algn="ctr">
                        <a:lnSpc>
                          <a:spcPct val="100000"/>
                        </a:lnSpc>
                        <a:buNone/>
                      </a:pPr>
                      <a:r>
                        <a:rPr lang="en-US" altLang="zh-CN" sz="2600" b="1" kern="1200" dirty="0">
                          <a:solidFill>
                            <a:schemeClr val="dk1"/>
                          </a:solidFill>
                          <a:latin typeface="微软雅黑" panose="020B0503020204020204" pitchFamily="34" charset="-122"/>
                          <a:ea typeface="微软雅黑" panose="020B0503020204020204" pitchFamily="34" charset="-122"/>
                          <a:cs typeface="+mn-cs"/>
                        </a:rPr>
                        <a:t>8</a:t>
                      </a:r>
                    </a:p>
                  </a:txBody>
                  <a:tcPr marL="91437" marR="91437" marT="45718" marB="45718" anchor="ctr">
                    <a:solidFill>
                      <a:schemeClr val="accent5">
                        <a:lumMod val="20000"/>
                        <a:lumOff val="80000"/>
                      </a:schemeClr>
                    </a:solidFill>
                  </a:tcPr>
                </a:tc>
                <a:tc>
                  <a:txBody>
                    <a:bodyPr/>
                    <a:lstStyle/>
                    <a:p>
                      <a:pPr algn="ctr">
                        <a:lnSpc>
                          <a:spcPct val="100000"/>
                        </a:lnSpc>
                      </a:pPr>
                      <a:r>
                        <a:rPr lang="zh-CN" altLang="en-US" sz="2600" b="0" kern="1200" dirty="0">
                          <a:solidFill>
                            <a:schemeClr val="dk1"/>
                          </a:solidFill>
                          <a:latin typeface="微软雅黑" panose="020B0503020204020204" pitchFamily="34" charset="-122"/>
                          <a:ea typeface="微软雅黑" panose="020B0503020204020204" pitchFamily="34" charset="-122"/>
                          <a:cs typeface="+mn-cs"/>
                        </a:rPr>
                        <a:t>罗 兰</a:t>
                      </a:r>
                    </a:p>
                  </a:txBody>
                  <a:tcPr marL="91437" marR="91437" marT="45718" marB="45718" anchor="ctr">
                    <a:solidFill>
                      <a:schemeClr val="accent5">
                        <a:lumMod val="20000"/>
                        <a:lumOff val="80000"/>
                      </a:schemeClr>
                    </a:solidFill>
                  </a:tcPr>
                </a:tc>
                <a:tc>
                  <a:txBody>
                    <a:bodyPr/>
                    <a:lstStyle/>
                    <a:p>
                      <a:pPr algn="l">
                        <a:lnSpc>
                          <a:spcPct val="100000"/>
                        </a:lnSpc>
                      </a:pPr>
                      <a:r>
                        <a:rPr lang="zh-CN" altLang="en-US" sz="2600" b="0" kern="1200" dirty="0">
                          <a:solidFill>
                            <a:schemeClr val="dk1"/>
                          </a:solidFill>
                          <a:latin typeface="微软雅黑" panose="020B0503020204020204" pitchFamily="34" charset="-122"/>
                          <a:ea typeface="微软雅黑" panose="020B0503020204020204" pitchFamily="34" charset="-122"/>
                          <a:cs typeface="+mn-cs"/>
                        </a:rPr>
                        <a:t>橙皮苷和抗坏血酸对猪精子冷冻保存效果影响的研究</a:t>
                      </a:r>
                    </a:p>
                  </a:txBody>
                  <a:tcPr marL="91437" marR="91437" marT="45718" marB="45718" anchor="ctr">
                    <a:solidFill>
                      <a:schemeClr val="accent5">
                        <a:lumMod val="20000"/>
                        <a:lumOff val="80000"/>
                      </a:schemeClr>
                    </a:solidFill>
                  </a:tcPr>
                </a:tc>
                <a:tc>
                  <a:txBody>
                    <a:bodyPr/>
                    <a:lstStyle/>
                    <a:p>
                      <a:pPr marL="0" marR="0" lvl="0" indent="0" algn="ctr" defTabSz="914353" rtl="0" eaLnBrk="1" fontAlgn="auto" latinLnBrk="0" hangingPunct="1">
                        <a:lnSpc>
                          <a:spcPct val="100000"/>
                        </a:lnSpc>
                        <a:spcBef>
                          <a:spcPts val="0"/>
                        </a:spcBef>
                        <a:spcAft>
                          <a:spcPts val="0"/>
                        </a:spcAft>
                        <a:buClrTx/>
                        <a:buSzTx/>
                        <a:buFontTx/>
                        <a:buNone/>
                        <a:tabLst/>
                        <a:defRPr/>
                      </a:pPr>
                      <a:r>
                        <a:rPr lang="zh-CN" altLang="en-US" sz="2300" b="0" kern="1200" dirty="0">
                          <a:solidFill>
                            <a:schemeClr val="dk1"/>
                          </a:solidFill>
                          <a:latin typeface="微软雅黑" panose="020B0503020204020204" pitchFamily="34" charset="-122"/>
                          <a:ea typeface="微软雅黑" panose="020B0503020204020204" pitchFamily="34" charset="-122"/>
                          <a:cs typeface="+mn-cs"/>
                        </a:rPr>
                        <a:t>于光辉 副教授</a:t>
                      </a:r>
                    </a:p>
                    <a:p>
                      <a:pPr marL="0" marR="0" lvl="0" indent="0" algn="ctr" defTabSz="914353" rtl="0" eaLnBrk="1" fontAlgn="auto" latinLnBrk="0" hangingPunct="1">
                        <a:lnSpc>
                          <a:spcPct val="100000"/>
                        </a:lnSpc>
                        <a:spcBef>
                          <a:spcPts val="0"/>
                        </a:spcBef>
                        <a:spcAft>
                          <a:spcPts val="0"/>
                        </a:spcAft>
                        <a:buClrTx/>
                        <a:buSzTx/>
                        <a:buFontTx/>
                        <a:buNone/>
                        <a:tabLst/>
                        <a:defRPr/>
                      </a:pPr>
                      <a:r>
                        <a:rPr lang="zh-CN" altLang="en-US" sz="2300" b="0" kern="1200" dirty="0">
                          <a:solidFill>
                            <a:schemeClr val="dk1"/>
                          </a:solidFill>
                          <a:latin typeface="微软雅黑" panose="020B0503020204020204" pitchFamily="34" charset="-122"/>
                          <a:ea typeface="微软雅黑" panose="020B0503020204020204" pitchFamily="34" charset="-122"/>
                          <a:cs typeface="+mn-cs"/>
                        </a:rPr>
                        <a:t>崔 超 研究员</a:t>
                      </a:r>
                    </a:p>
                  </a:txBody>
                  <a:tcPr marL="91437" marR="91437" marT="45718" marB="45718" anchor="ctr">
                    <a:solidFill>
                      <a:schemeClr val="accent5">
                        <a:lumMod val="20000"/>
                        <a:lumOff val="80000"/>
                      </a:schemeClr>
                    </a:solidFill>
                  </a:tcPr>
                </a:tc>
                <a:extLst>
                  <a:ext uri="{0D108BD9-81ED-4DB2-BD59-A6C34878D82A}">
                    <a16:rowId xmlns:a16="http://schemas.microsoft.com/office/drawing/2014/main" val="2381895024"/>
                  </a:ext>
                </a:extLst>
              </a:tr>
            </a:tbl>
          </a:graphicData>
        </a:graphic>
      </p:graphicFrame>
    </p:spTree>
    <p:extLst>
      <p:ext uri="{BB962C8B-B14F-4D97-AF65-F5344CB8AC3E}">
        <p14:creationId xmlns:p14="http://schemas.microsoft.com/office/powerpoint/2010/main" val="3555329785"/>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CCE8C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TotalTime>
  <Words>824</Words>
  <Application>Microsoft Office PowerPoint</Application>
  <PresentationFormat>自定义</PresentationFormat>
  <Paragraphs>167</Paragraphs>
  <Slides>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vt:i4>
      </vt:variant>
    </vt:vector>
  </HeadingPairs>
  <TitlesOfParts>
    <vt:vector size="13" baseType="lpstr">
      <vt:lpstr>等线</vt:lpstr>
      <vt:lpstr>等线 Light</vt:lpstr>
      <vt:lpstr>黑体</vt:lpstr>
      <vt:lpstr>微软雅黑</vt:lpstr>
      <vt:lpstr>Arial</vt:lpstr>
      <vt:lpstr>Calibri</vt:lpstr>
      <vt:lpstr>Calibri Light</vt:lpstr>
      <vt:lpstr>Times New Roman</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2021年硕士研究生毕业论文答辩预告</dc:title>
  <dc:creator>br776</dc:creator>
  <cp:lastModifiedBy>Lenovo</cp:lastModifiedBy>
  <cp:revision>45</cp:revision>
  <dcterms:created xsi:type="dcterms:W3CDTF">2021-05-27T10:48:00Z</dcterms:created>
  <dcterms:modified xsi:type="dcterms:W3CDTF">2022-05-23T00:13:31Z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8343706128D04800A1403297738D947C</vt:lpwstr>
  </property>
  <property fmtid="{D5CDD505-2E9C-101B-9397-08002B2CF9AE}" pid="3" name="KSOProductBuildVer">
    <vt:lpwstr>2052-11.1.0.11339</vt:lpwstr>
  </property>
</Properties>
</file>